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comments/comment4.xml" ContentType="application/vnd.openxmlformats-officedocument.presentationml.comments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69"/>
  </p:notesMasterIdLst>
  <p:sldIdLst>
    <p:sldId id="256" r:id="rId2"/>
    <p:sldId id="344" r:id="rId3"/>
    <p:sldId id="34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318" r:id="rId44"/>
    <p:sldId id="319" r:id="rId45"/>
    <p:sldId id="338" r:id="rId46"/>
    <p:sldId id="341" r:id="rId47"/>
    <p:sldId id="342" r:id="rId48"/>
    <p:sldId id="343" r:id="rId49"/>
    <p:sldId id="339" r:id="rId50"/>
    <p:sldId id="320" r:id="rId51"/>
    <p:sldId id="321" r:id="rId52"/>
    <p:sldId id="322" r:id="rId53"/>
    <p:sldId id="323" r:id="rId54"/>
    <p:sldId id="324" r:id="rId55"/>
    <p:sldId id="325" r:id="rId56"/>
    <p:sldId id="326" r:id="rId57"/>
    <p:sldId id="327" r:id="rId58"/>
    <p:sldId id="328" r:id="rId59"/>
    <p:sldId id="329" r:id="rId60"/>
    <p:sldId id="330" r:id="rId61"/>
    <p:sldId id="331" r:id="rId62"/>
    <p:sldId id="335" r:id="rId63"/>
    <p:sldId id="333" r:id="rId64"/>
    <p:sldId id="332" r:id="rId65"/>
    <p:sldId id="334" r:id="rId66"/>
    <p:sldId id="336" r:id="rId67"/>
    <p:sldId id="337" r:id="rId68"/>
  </p:sldIdLst>
  <p:sldSz cx="9144000" cy="5143500" type="screen16x9"/>
  <p:notesSz cx="6858000" cy="9144000"/>
  <p:embeddedFontLst>
    <p:embeddedFont>
      <p:font typeface="Microsoft JhengHei" panose="020B0604030504040204" pitchFamily="34" charset="-120"/>
      <p:regular r:id="rId70"/>
      <p:bold r:id="rId71"/>
    </p:embeddedFont>
    <p:embeddedFont>
      <p:font typeface="Baumans" panose="02020500000000000000" charset="0"/>
      <p:regular r:id="rId72"/>
    </p:embeddedFont>
    <p:embeddedFont>
      <p:font typeface="Bellota Text Light" panose="02020500000000000000" charset="0"/>
      <p:regular r:id="rId73"/>
      <p:bold r:id="rId74"/>
      <p:italic r:id="rId75"/>
      <p:boldItalic r:id="rId76"/>
    </p:embeddedFont>
    <p:embeddedFont>
      <p:font typeface="Catamaran" panose="02020500000000000000" charset="0"/>
      <p:regular r:id="rId77"/>
      <p:bold r:id="rId78"/>
    </p:embeddedFont>
    <p:embeddedFont>
      <p:font typeface="Catamaran ExtraBold" panose="02020500000000000000" charset="0"/>
      <p:bold r:id="rId79"/>
    </p:embeddedFont>
    <p:embeddedFont>
      <p:font typeface="Microsoft Yahei" panose="020B0503020204020204" pitchFamily="34" charset="-122"/>
      <p:regular r:id="rId80"/>
      <p:bold r:id="rId81"/>
    </p:embeddedFont>
    <p:embeddedFont>
      <p:font typeface="標楷體" panose="03000509000000000000" pitchFamily="65" charset="-120"/>
      <p:regular r:id="rId82"/>
    </p:embeddedFont>
    <p:embeddedFont>
      <p:font typeface="標楷體" panose="03000509000000000000" pitchFamily="65" charset="-120"/>
      <p:regular r:id="rId8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98" roundtripDataSignature="AMtx7mgqOFYvkCshSgo2blh8amPu4MCGU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8" clrIdx="0">
    <p:extLst>
      <p:ext uri="{19B8F6BF-5375-455C-9EA6-DF929625EA0E}">
        <p15:presenceInfo xmlns:p15="http://schemas.microsoft.com/office/powerpoint/2012/main" userId="d12dbc0da45c80b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A52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5.fntdata"/><Relationship Id="rId79" Type="http://schemas.openxmlformats.org/officeDocument/2006/relationships/font" Target="fonts/font10.fntdata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77" Type="http://schemas.openxmlformats.org/officeDocument/2006/relationships/font" Target="fonts/font8.fntdata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3.fntdata"/><Relationship Id="rId80" Type="http://schemas.openxmlformats.org/officeDocument/2006/relationships/font" Target="fonts/font11.fntdata"/><Relationship Id="rId98" Type="http://customschemas.google.com/relationships/presentationmetadata" Target="meta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1.fntdata"/><Relationship Id="rId75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4.fntdata"/><Relationship Id="rId78" Type="http://schemas.openxmlformats.org/officeDocument/2006/relationships/font" Target="fonts/font9.fntdata"/><Relationship Id="rId81" Type="http://schemas.openxmlformats.org/officeDocument/2006/relationships/font" Target="fonts/font12.fntdata"/><Relationship Id="rId99" Type="http://schemas.openxmlformats.org/officeDocument/2006/relationships/commentAuthors" Target="commentAuthors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7.fntdata"/><Relationship Id="rId7" Type="http://schemas.openxmlformats.org/officeDocument/2006/relationships/slide" Target="slides/slide6.xml"/><Relationship Id="rId71" Type="http://schemas.openxmlformats.org/officeDocument/2006/relationships/font" Target="fonts/font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font" Target="fonts/font13.fntdata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0-07T10:19:11.844" idx="2">
    <p:pos x="10" y="10"/>
    <p:text>可詢問學生為何要遵守班規?目的何在</p:text>
    <p:extLst>
      <p:ext uri="{C676402C-5697-4E1C-873F-D02D1690AC5C}">
        <p15:threadingInfo xmlns:p15="http://schemas.microsoft.com/office/powerpoint/2012/main" timeZoneBias="-4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0-07T10:12:44.843" idx="1">
    <p:pos x="10" y="10"/>
    <p:text>找出沒有遵守的班規，可立即問學生要如何做</p:text>
    <p:extLst>
      <p:ext uri="{C676402C-5697-4E1C-873F-D02D1690AC5C}">
        <p15:threadingInfo xmlns:p15="http://schemas.microsoft.com/office/powerpoint/2012/main" timeZoneBias="-48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0-07T10:35:17.611" idx="8">
    <p:pos x="10" y="10"/>
    <p:text>如何吸引他們的目光呢?</p:text>
    <p:extLst>
      <p:ext uri="{C676402C-5697-4E1C-873F-D02D1690AC5C}">
        <p15:threadingInfo xmlns:p15="http://schemas.microsoft.com/office/powerpoint/2012/main" timeZoneBias="-48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0-07T10:33:11.151" idx="7">
    <p:pos x="10" y="10"/>
    <p:text>耐心陪伴好抽象，願意提供協助或提示，讓他們能夠參與或完成學校工作，就已經是不錯了</p:text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" name="Google Shape;5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" name="Google Shape;9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1" name="Google Shape;10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5" name="Google Shape;115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" name="Google Shape;122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7" name="Google Shape;12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4" name="Google Shape;134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9" name="Google Shape;13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" name="Google Shape;146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95833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4" name="Google Shape;164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9" name="Google Shape;179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5" name="Google Shape;195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2" name="Google Shape;202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0" name="Google Shape;210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5" name="Google Shape;225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" name="Google Shape;6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19561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3" name="Google Shape;233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1" name="Google Shape;241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" name="Google Shape;248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" name="Google Shape;256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3" name="Google Shape;263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1" name="Google Shape;271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9" name="Google Shape;279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7" name="Google Shape;287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4" name="Google Shape;294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2" name="Google Shape;302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0" name="Google Shape;310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7" name="Google Shape;317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2f9128bef62_1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2" name="Google Shape;322;g2f9128bef62_1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4" name="Google Shape;504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0" name="Google Shape;510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7" name="Google Shape;517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4" name="Google Shape;524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538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0" name="Google Shape;550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563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" name="Google Shape;6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82" name="Google Shape;582;p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9" name="Google Shape;589;p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5" name="Google Shape;595;p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1" name="Google Shape;601;p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7" name="Google Shape;607;p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0" name="Google Shape;620;p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8" name="Google Shape;628;p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3" name="Google Shape;673;p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9" name="Google Shape;639;p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2" name="Google Shape;662;p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4" name="Google Shape;684;p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4" name="Google Shape;694;p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" name="Google Shape;8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5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25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59"/>
          <p:cNvSpPr/>
          <p:nvPr/>
        </p:nvSpPr>
        <p:spPr>
          <a:xfrm>
            <a:off x="1630650" y="1333450"/>
            <a:ext cx="5882700" cy="24765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85750" algn="bl" rotWithShape="0">
              <a:srgbClr val="054C3A">
                <a:alpha val="2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59"/>
          <p:cNvSpPr txBox="1">
            <a:spLocks noGrp="1"/>
          </p:cNvSpPr>
          <p:nvPr>
            <p:ph type="ctrTitle"/>
          </p:nvPr>
        </p:nvSpPr>
        <p:spPr>
          <a:xfrm>
            <a:off x="1828800" y="1493525"/>
            <a:ext cx="5486400" cy="21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solidFill>
          <a:schemeClr val="dk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6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25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60"/>
          <p:cNvSpPr/>
          <p:nvPr/>
        </p:nvSpPr>
        <p:spPr>
          <a:xfrm>
            <a:off x="1630650" y="1333450"/>
            <a:ext cx="5882700" cy="2476500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285750" algn="bl" rotWithShape="0">
              <a:srgbClr val="00131F">
                <a:alpha val="76862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60"/>
          <p:cNvSpPr txBox="1">
            <a:spLocks noGrp="1"/>
          </p:cNvSpPr>
          <p:nvPr>
            <p:ph type="ctrTitle"/>
          </p:nvPr>
        </p:nvSpPr>
        <p:spPr>
          <a:xfrm>
            <a:off x="1927850" y="1583350"/>
            <a:ext cx="52884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60"/>
          <p:cNvSpPr txBox="1">
            <a:spLocks noGrp="1"/>
          </p:cNvSpPr>
          <p:nvPr>
            <p:ph type="subTitle" idx="1"/>
          </p:nvPr>
        </p:nvSpPr>
        <p:spPr>
          <a:xfrm>
            <a:off x="1927850" y="2840054"/>
            <a:ext cx="5288400" cy="7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61"/>
          <p:cNvSpPr/>
          <p:nvPr/>
        </p:nvSpPr>
        <p:spPr>
          <a:xfrm>
            <a:off x="741600" y="741600"/>
            <a:ext cx="7660800" cy="366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85750" algn="bl" rotWithShape="0">
              <a:srgbClr val="054C3A">
                <a:alpha val="2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61"/>
          <p:cNvSpPr txBox="1">
            <a:spLocks noGrp="1"/>
          </p:cNvSpPr>
          <p:nvPr>
            <p:ph type="title"/>
          </p:nvPr>
        </p:nvSpPr>
        <p:spPr>
          <a:xfrm>
            <a:off x="1082050" y="1127750"/>
            <a:ext cx="6979800" cy="3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61"/>
          <p:cNvSpPr txBox="1">
            <a:spLocks noGrp="1"/>
          </p:cNvSpPr>
          <p:nvPr>
            <p:ph type="body" idx="1"/>
          </p:nvPr>
        </p:nvSpPr>
        <p:spPr>
          <a:xfrm>
            <a:off x="1082050" y="1633651"/>
            <a:ext cx="6979800" cy="23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61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pic>
        <p:nvPicPr>
          <p:cNvPr id="23" name="Google Shape;23;p6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3974875"/>
            <a:ext cx="9144000" cy="85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 flipH="1">
            <a:off x="544005" y="1061352"/>
            <a:ext cx="382111" cy="42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Tyrannosaurus" type="blank">
  <p:cSld name="BLANK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2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pic>
        <p:nvPicPr>
          <p:cNvPr id="27" name="Google Shape;27;p6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47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- Diplodocus">
  <p:cSld name="TITLE_ONLY_1_1_1_1_1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3"/>
          <p:cNvSpPr/>
          <p:nvPr/>
        </p:nvSpPr>
        <p:spPr>
          <a:xfrm>
            <a:off x="741600" y="741600"/>
            <a:ext cx="7660800" cy="366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85750" algn="bl" rotWithShape="0">
              <a:srgbClr val="054C3A">
                <a:alpha val="2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" name="Google Shape;30;p6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63"/>
          <p:cNvSpPr txBox="1">
            <a:spLocks noGrp="1"/>
          </p:cNvSpPr>
          <p:nvPr>
            <p:ph type="title"/>
          </p:nvPr>
        </p:nvSpPr>
        <p:spPr>
          <a:xfrm>
            <a:off x="1082050" y="975350"/>
            <a:ext cx="6979800" cy="3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63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Diplodocus">
  <p:cSld name="BLANK_1_1_1_1_1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6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65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Triceratops">
  <p:cSld name="BLANK_1_1_1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6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13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64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- Tyrannosaurus" type="titleOnly">
  <p:cSld name="TITLE_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6"/>
          <p:cNvSpPr/>
          <p:nvPr/>
        </p:nvSpPr>
        <p:spPr>
          <a:xfrm>
            <a:off x="741600" y="741600"/>
            <a:ext cx="7660800" cy="366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85750" algn="bl" rotWithShape="0">
              <a:srgbClr val="054C3A">
                <a:alpha val="2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6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479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66"/>
          <p:cNvSpPr txBox="1">
            <a:spLocks noGrp="1"/>
          </p:cNvSpPr>
          <p:nvPr>
            <p:ph type="title"/>
          </p:nvPr>
        </p:nvSpPr>
        <p:spPr>
          <a:xfrm>
            <a:off x="1082050" y="975350"/>
            <a:ext cx="6979800" cy="3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6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- Plesiosaur">
  <p:cSld name="TITLE_ONLY_1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7"/>
          <p:cNvSpPr/>
          <p:nvPr/>
        </p:nvSpPr>
        <p:spPr>
          <a:xfrm>
            <a:off x="741600" y="741600"/>
            <a:ext cx="7660800" cy="366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85750" algn="bl" rotWithShape="0">
              <a:srgbClr val="054C3A">
                <a:alpha val="2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46;p6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398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67"/>
          <p:cNvSpPr txBox="1">
            <a:spLocks noGrp="1"/>
          </p:cNvSpPr>
          <p:nvPr>
            <p:ph type="title"/>
          </p:nvPr>
        </p:nvSpPr>
        <p:spPr>
          <a:xfrm>
            <a:off x="1082050" y="975350"/>
            <a:ext cx="6979800" cy="3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67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8"/>
          <p:cNvSpPr txBox="1">
            <a:spLocks noGrp="1"/>
          </p:cNvSpPr>
          <p:nvPr>
            <p:ph type="title"/>
          </p:nvPr>
        </p:nvSpPr>
        <p:spPr>
          <a:xfrm>
            <a:off x="1082050" y="1127750"/>
            <a:ext cx="6979800" cy="3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  <a:defRPr sz="2400" b="0" i="0" u="none" strike="noStrike" cap="none">
                <a:solidFill>
                  <a:schemeClr val="dk1"/>
                </a:solidFill>
                <a:latin typeface="Catamaran ExtraBold"/>
                <a:ea typeface="Catamaran ExtraBold"/>
                <a:cs typeface="Catamaran ExtraBold"/>
                <a:sym typeface="Catamaran ExtraBold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  <a:defRPr sz="2400" b="0" i="0" u="none" strike="noStrike" cap="none">
                <a:solidFill>
                  <a:schemeClr val="dk1"/>
                </a:solidFill>
                <a:latin typeface="Catamaran ExtraBold"/>
                <a:ea typeface="Catamaran ExtraBold"/>
                <a:cs typeface="Catamaran ExtraBold"/>
                <a:sym typeface="Catamaran ExtraBold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  <a:defRPr sz="2400" b="0" i="0" u="none" strike="noStrike" cap="none">
                <a:solidFill>
                  <a:schemeClr val="dk1"/>
                </a:solidFill>
                <a:latin typeface="Catamaran ExtraBold"/>
                <a:ea typeface="Catamaran ExtraBold"/>
                <a:cs typeface="Catamaran ExtraBold"/>
                <a:sym typeface="Catamaran ExtraBold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  <a:defRPr sz="2400" b="0" i="0" u="none" strike="noStrike" cap="none">
                <a:solidFill>
                  <a:schemeClr val="dk1"/>
                </a:solidFill>
                <a:latin typeface="Catamaran ExtraBold"/>
                <a:ea typeface="Catamaran ExtraBold"/>
                <a:cs typeface="Catamaran ExtraBold"/>
                <a:sym typeface="Catamaran ExtraBold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  <a:defRPr sz="2400" b="0" i="0" u="none" strike="noStrike" cap="none">
                <a:solidFill>
                  <a:schemeClr val="dk1"/>
                </a:solidFill>
                <a:latin typeface="Catamaran ExtraBold"/>
                <a:ea typeface="Catamaran ExtraBold"/>
                <a:cs typeface="Catamaran ExtraBold"/>
                <a:sym typeface="Catamaran ExtraBold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  <a:defRPr sz="2400" b="0" i="0" u="none" strike="noStrike" cap="none">
                <a:solidFill>
                  <a:schemeClr val="dk1"/>
                </a:solidFill>
                <a:latin typeface="Catamaran ExtraBold"/>
                <a:ea typeface="Catamaran ExtraBold"/>
                <a:cs typeface="Catamaran ExtraBold"/>
                <a:sym typeface="Catamaran ExtraBold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  <a:defRPr sz="2400" b="0" i="0" u="none" strike="noStrike" cap="none">
                <a:solidFill>
                  <a:schemeClr val="dk1"/>
                </a:solidFill>
                <a:latin typeface="Catamaran ExtraBold"/>
                <a:ea typeface="Catamaran ExtraBold"/>
                <a:cs typeface="Catamaran ExtraBold"/>
                <a:sym typeface="Catamaran ExtraBold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  <a:defRPr sz="2400" b="0" i="0" u="none" strike="noStrike" cap="none">
                <a:solidFill>
                  <a:schemeClr val="dk1"/>
                </a:solidFill>
                <a:latin typeface="Catamaran ExtraBold"/>
                <a:ea typeface="Catamaran ExtraBold"/>
                <a:cs typeface="Catamaran ExtraBold"/>
                <a:sym typeface="Catamaran ExtraBold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  <a:defRPr sz="2400" b="0" i="0" u="none" strike="noStrike" cap="none">
                <a:solidFill>
                  <a:schemeClr val="dk1"/>
                </a:solidFill>
                <a:latin typeface="Catamaran ExtraBold"/>
                <a:ea typeface="Catamaran ExtraBold"/>
                <a:cs typeface="Catamaran ExtraBold"/>
                <a:sym typeface="Catamaran ExtraBold"/>
              </a:defRPr>
            </a:lvl9pPr>
          </a:lstStyle>
          <a:p>
            <a:endParaRPr/>
          </a:p>
        </p:txBody>
      </p:sp>
      <p:sp>
        <p:nvSpPr>
          <p:cNvPr id="7" name="Google Shape;7;p58"/>
          <p:cNvSpPr txBox="1">
            <a:spLocks noGrp="1"/>
          </p:cNvSpPr>
          <p:nvPr>
            <p:ph type="body" idx="1"/>
          </p:nvPr>
        </p:nvSpPr>
        <p:spPr>
          <a:xfrm>
            <a:off x="1082050" y="1633651"/>
            <a:ext cx="6979800" cy="23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Bellota Text Light"/>
              <a:buChar char="●"/>
              <a:defRPr sz="2000" b="0" i="0" u="none" strike="noStrike" cap="none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1pPr>
            <a:lvl2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Bellota Text Light"/>
              <a:buChar char="○"/>
              <a:defRPr sz="2000" b="0" i="0" u="none" strike="noStrike" cap="none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2pPr>
            <a:lvl3pPr marL="1371600" marR="0" lvl="2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Bellota Text Light"/>
              <a:buChar char="■"/>
              <a:defRPr sz="2000" b="0" i="0" u="none" strike="noStrike" cap="none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3pPr>
            <a:lvl4pPr marL="1828800" marR="0" lvl="3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llota Text Light"/>
              <a:buChar char="●"/>
              <a:defRPr sz="2000" b="0" i="0" u="none" strike="noStrike" cap="none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4pPr>
            <a:lvl5pPr marL="2286000" marR="0" lvl="4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llota Text Light"/>
              <a:buChar char="○"/>
              <a:defRPr sz="2000" b="0" i="0" u="none" strike="noStrike" cap="none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5pPr>
            <a:lvl6pPr marL="2743200" marR="0" lvl="5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llota Text Light"/>
              <a:buChar char="■"/>
              <a:defRPr sz="2000" b="0" i="0" u="none" strike="noStrike" cap="none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6pPr>
            <a:lvl7pPr marL="3200400" marR="0" lvl="6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llota Text Light"/>
              <a:buChar char="●"/>
              <a:defRPr sz="2000" b="0" i="0" u="none" strike="noStrike" cap="none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7pPr>
            <a:lvl8pPr marL="3657600" marR="0" lvl="7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llota Text Light"/>
              <a:buChar char="○"/>
              <a:defRPr sz="2000" b="0" i="0" u="none" strike="noStrike" cap="none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8pPr>
            <a:lvl9pPr marL="4114800" marR="0" lvl="8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llota Text Light"/>
              <a:buChar char="■"/>
              <a:defRPr sz="2000" b="0" i="0" u="none" strike="noStrike" cap="none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defRPr>
            </a:lvl9pPr>
          </a:lstStyle>
          <a:p>
            <a:endParaRPr/>
          </a:p>
        </p:txBody>
      </p:sp>
      <p:sp>
        <p:nvSpPr>
          <p:cNvPr id="8" name="Google Shape;8;p58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2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27491;&#20363;&#24433;&#29255;&#26377;&#23383;&#24149;.mp4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21453;&#20363;&#24433;&#29255;&#26377;&#23383;&#24149;.mp4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bPfB5vkl1pM?feature=shared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youtube.com/watch?v=bPfB5vkl1pM" TargetMode="External"/><Relationship Id="rId4" Type="http://schemas.openxmlformats.org/officeDocument/2006/relationships/image" Target="../media/image17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"/>
          <p:cNvSpPr/>
          <p:nvPr/>
        </p:nvSpPr>
        <p:spPr>
          <a:xfrm>
            <a:off x="890752" y="4091359"/>
            <a:ext cx="7496503" cy="90631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1820917" y="1493550"/>
            <a:ext cx="5486400" cy="21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zh-TW" sz="6600" b="0" i="0" u="none" strike="noStrike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班規融入</a:t>
            </a:r>
            <a:br>
              <a:rPr lang="zh-TW" sz="4800" b="0" i="0" u="none" strike="noStrik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</a:br>
            <a:r>
              <a:rPr lang="zh-TW" altLang="en-US" sz="4000" b="0" i="0" u="none" strike="noStrik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特教宣導</a:t>
            </a:r>
            <a:r>
              <a:rPr lang="en-US" altLang="zh-TW" sz="4000" b="0" i="0" u="none" strike="noStrik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~</a:t>
            </a:r>
            <a:r>
              <a:rPr lang="zh-TW" sz="40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認識自閉症</a:t>
            </a:r>
            <a:endParaRPr sz="4000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5" name="Google Shape;55;p1"/>
          <p:cNvSpPr txBox="1"/>
          <p:nvPr/>
        </p:nvSpPr>
        <p:spPr>
          <a:xfrm>
            <a:off x="756745" y="4006178"/>
            <a:ext cx="7811814" cy="1074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0" i="0" u="none" strike="noStrike" cap="none" dirty="0">
                <a:solidFill>
                  <a:srgbClr val="0033CC"/>
                </a:solidFill>
                <a:latin typeface="DFKai-SB"/>
                <a:ea typeface="DFKai-SB"/>
                <a:cs typeface="DFKai-SB"/>
                <a:sym typeface="DFKai-SB"/>
              </a:rPr>
              <a:t>教師：張媁婷、黃新潔、高宜均、王馨怡</a:t>
            </a:r>
            <a:endParaRPr sz="3200" b="0" i="0" u="none" strike="noStrike" cap="none" dirty="0">
              <a:solidFill>
                <a:srgbClr val="0033CC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zh-TW" sz="3200" b="0" i="0" u="none" strike="noStrike" cap="none" dirty="0">
                <a:solidFill>
                  <a:srgbClr val="0033CC"/>
                </a:solidFill>
                <a:latin typeface="DFKai-SB"/>
                <a:ea typeface="DFKai-SB"/>
                <a:cs typeface="DFKai-SB"/>
                <a:sym typeface="DFKai-SB"/>
              </a:rPr>
              <a:t>113.1</a:t>
            </a:r>
            <a:r>
              <a:rPr lang="en-US" altLang="zh-TW" sz="3200" b="0" i="0" u="none" strike="noStrike" cap="none" dirty="0">
                <a:solidFill>
                  <a:srgbClr val="0033CC"/>
                </a:solidFill>
                <a:latin typeface="DFKai-SB"/>
                <a:ea typeface="DFKai-SB"/>
                <a:cs typeface="DFKai-SB"/>
                <a:sym typeface="DFKai-SB"/>
              </a:rPr>
              <a:t>1</a:t>
            </a:r>
            <a:r>
              <a:rPr lang="zh-TW" sz="3200" b="0" i="0" u="none" strike="noStrike" cap="none" dirty="0">
                <a:solidFill>
                  <a:srgbClr val="0033CC"/>
                </a:solidFill>
                <a:latin typeface="DFKai-SB"/>
                <a:ea typeface="DFKai-SB"/>
                <a:cs typeface="DFKai-SB"/>
                <a:sym typeface="DFKai-SB"/>
              </a:rPr>
              <a:t>.</a:t>
            </a:r>
            <a:r>
              <a:rPr lang="en-US" altLang="zh-TW" sz="3200" b="0" i="0" u="none" strike="noStrike" cap="none" dirty="0">
                <a:solidFill>
                  <a:srgbClr val="0033CC"/>
                </a:solidFill>
                <a:latin typeface="DFKai-SB"/>
                <a:ea typeface="DFKai-SB"/>
                <a:cs typeface="DFKai-SB"/>
                <a:sym typeface="DFKai-SB"/>
              </a:rPr>
              <a:t>04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8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10</a:t>
            </a:fld>
            <a:endParaRPr/>
          </a:p>
        </p:txBody>
      </p:sp>
      <p:sp>
        <p:nvSpPr>
          <p:cNvPr id="98" name="Google Shape;98;p8"/>
          <p:cNvSpPr txBox="1"/>
          <p:nvPr/>
        </p:nvSpPr>
        <p:spPr>
          <a:xfrm>
            <a:off x="1251518" y="302080"/>
            <a:ext cx="7051561" cy="4951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endParaRPr sz="4400" b="1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4400" b="1" i="0" u="none" strike="noStrike" cap="none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忽略他人的不當行為。</a:t>
            </a:r>
            <a:endParaRPr sz="4400" b="1" i="0" u="none" strike="noStrike" cap="none" dirty="0">
              <a:solidFill>
                <a:srgbClr val="FF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3200" b="1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  (當有人吵鬧和玩個人物品時，</a:t>
            </a:r>
            <a:r>
              <a:rPr lang="zh-TW" sz="3200" b="1" i="0" u="none" strike="noStrike" cap="none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眼睛看老師，提醒自己專注於課堂</a:t>
            </a:r>
            <a:r>
              <a:rPr lang="zh-TW" sz="3200" b="1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)</a:t>
            </a:r>
            <a:endParaRPr sz="3200" b="0" i="0" u="none" strike="noStrike" cap="none" dirty="0">
              <a:solidFill>
                <a:schemeClr val="dk1"/>
              </a:solidFill>
              <a:latin typeface="Catamaran ExtraBold"/>
              <a:ea typeface="Catamaran ExtraBold"/>
              <a:cs typeface="Catamaran ExtraBold"/>
              <a:sym typeface="Catamaran Extra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br>
              <a:rPr lang="zh-TW" sz="4400" b="0" i="0" u="none" strike="noStrike" cap="none" dirty="0">
                <a:solidFill>
                  <a:schemeClr val="dk1"/>
                </a:solidFill>
                <a:latin typeface="Catamaran ExtraBold"/>
                <a:ea typeface="Catamaran ExtraBold"/>
                <a:cs typeface="Catamaran ExtraBold"/>
                <a:sym typeface="Catamaran ExtraBold"/>
              </a:rPr>
            </a:br>
            <a:endParaRPr sz="4400" b="0" i="0" u="none" strike="noStrike" cap="none" dirty="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BD09DA4B-33B6-4FDA-9CA2-36D1F263CDCE}"/>
              </a:ext>
            </a:extLst>
          </p:cNvPr>
          <p:cNvSpPr txBox="1"/>
          <p:nvPr/>
        </p:nvSpPr>
        <p:spPr>
          <a:xfrm>
            <a:off x="3176016" y="597407"/>
            <a:ext cx="27919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6600" dirty="0">
                <a:solidFill>
                  <a:srgbClr val="4CA52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班規四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9"/>
          <p:cNvSpPr txBox="1">
            <a:spLocks noGrp="1"/>
          </p:cNvSpPr>
          <p:nvPr>
            <p:ph type="ctrTitle"/>
          </p:nvPr>
        </p:nvSpPr>
        <p:spPr>
          <a:xfrm>
            <a:off x="1927800" y="1991850"/>
            <a:ext cx="52884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zh-TW" sz="6600" b="1">
                <a:solidFill>
                  <a:srgbClr val="F30B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上課加分規定</a:t>
            </a:r>
            <a:endParaRPr sz="6600" b="1">
              <a:solidFill>
                <a:srgbClr val="F30B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0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12</a:t>
            </a:fld>
            <a:endParaRPr/>
          </a:p>
        </p:txBody>
      </p:sp>
      <p:sp>
        <p:nvSpPr>
          <p:cNvPr id="109" name="Google Shape;109;p10"/>
          <p:cNvSpPr txBox="1"/>
          <p:nvPr/>
        </p:nvSpPr>
        <p:spPr>
          <a:xfrm>
            <a:off x="793342" y="1665488"/>
            <a:ext cx="9126000" cy="7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3400" b="0" i="0" u="none" strike="noStrike" cap="none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2.每組</a:t>
            </a:r>
            <a:r>
              <a:rPr lang="zh-TW" sz="3400" b="0" i="0" u="sng" strike="noStrike" cap="none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有3人以上</a:t>
            </a:r>
            <a:r>
              <a:rPr lang="zh-TW" sz="3400" b="0" i="0" u="none" strike="noStrike" cap="none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遵守班規，即可加分。</a:t>
            </a:r>
            <a:endParaRPr sz="3400" b="0" i="0" u="none" strike="noStrike" cap="non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10" name="Google Shape;110;p10"/>
          <p:cNvSpPr txBox="1">
            <a:spLocks noGrp="1"/>
          </p:cNvSpPr>
          <p:nvPr>
            <p:ph type="title"/>
          </p:nvPr>
        </p:nvSpPr>
        <p:spPr>
          <a:xfrm>
            <a:off x="793350" y="943697"/>
            <a:ext cx="77130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sz="3200" i="0" u="none" strike="noStrik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1.老師</a:t>
            </a:r>
            <a:r>
              <a:rPr lang="zh-TW" sz="3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設定計時器，</a:t>
            </a:r>
            <a:r>
              <a:rPr lang="zh-TW" sz="3200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每5分鐘</a:t>
            </a:r>
            <a:r>
              <a:rPr lang="zh-TW" altLang="en-US" sz="3200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鈴響</a:t>
            </a:r>
            <a:r>
              <a:rPr lang="zh-TW" sz="3200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檢視一次</a:t>
            </a:r>
            <a:r>
              <a:rPr lang="zh-TW" sz="3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。</a:t>
            </a:r>
            <a:endParaRPr sz="3200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11" name="Google Shape;111;p10"/>
          <p:cNvSpPr txBox="1"/>
          <p:nvPr/>
        </p:nvSpPr>
        <p:spPr>
          <a:xfrm>
            <a:off x="793350" y="2763906"/>
            <a:ext cx="8539800" cy="13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3400" b="0" i="0" u="none" strike="noStrike" cap="none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3.累積分數達</a:t>
            </a:r>
            <a:r>
              <a:rPr lang="zh-TW" sz="3400" b="0" i="0" u="none" strike="noStrike" cap="none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5分以上</a:t>
            </a:r>
            <a:r>
              <a:rPr lang="zh-TW" sz="3400" b="0" i="0" u="none" strike="noStrike" cap="none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，小組可獲得</a:t>
            </a:r>
            <a:endParaRPr sz="3400" b="0" i="0" u="none" strike="noStrike" cap="none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3400" b="0" i="0" u="none" strike="noStrike" cap="none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「書法班抵用券一張」。</a:t>
            </a:r>
            <a:endParaRPr sz="3400" b="0" i="0" u="none" strike="noStrike" cap="none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112" name="Google Shape;112;p10"/>
          <p:cNvSpPr txBox="1"/>
          <p:nvPr/>
        </p:nvSpPr>
        <p:spPr>
          <a:xfrm>
            <a:off x="678025" y="144276"/>
            <a:ext cx="8106300" cy="4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3200" b="1" i="0" u="none" strike="noStrike" cap="none">
                <a:solidFill>
                  <a:srgbClr val="F30B00"/>
                </a:solidFill>
                <a:latin typeface="DFKai-SB"/>
                <a:ea typeface="DFKai-SB"/>
                <a:cs typeface="DFKai-SB"/>
                <a:sym typeface="DFKai-SB"/>
              </a:rPr>
              <a:t>根據學生是否有遵守四個班規，來進行加分~</a:t>
            </a:r>
            <a:endParaRPr sz="3200" b="0" i="0" u="none" strike="noStrike" cap="none">
              <a:solidFill>
                <a:srgbClr val="F30B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1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13</a:t>
            </a:fld>
            <a:endParaRPr/>
          </a:p>
        </p:txBody>
      </p:sp>
      <p:sp>
        <p:nvSpPr>
          <p:cNvPr id="118" name="Google Shape;118;p11"/>
          <p:cNvSpPr txBox="1">
            <a:spLocks noGrp="1"/>
          </p:cNvSpPr>
          <p:nvPr>
            <p:ph type="title"/>
          </p:nvPr>
        </p:nvSpPr>
        <p:spPr>
          <a:xfrm>
            <a:off x="989858" y="3132069"/>
            <a:ext cx="7712984" cy="961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altLang="en-US" sz="3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從現在起</a:t>
            </a:r>
            <a:r>
              <a:rPr lang="zh-TW" sz="3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所進行的教學活動，</a:t>
            </a:r>
            <a:br>
              <a:rPr lang="zh-TW" sz="3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</a:br>
            <a:r>
              <a:rPr lang="zh-TW" sz="3200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老師就會開始進行計時、觀察及加分，</a:t>
            </a:r>
            <a:br>
              <a:rPr lang="zh-TW" sz="3200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</a:br>
            <a:r>
              <a:rPr lang="zh-TW" sz="32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希望大家都可以拿出最好的表現！</a:t>
            </a:r>
            <a:endParaRPr sz="3200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19" name="Google Shape;119;p11"/>
          <p:cNvSpPr txBox="1"/>
          <p:nvPr/>
        </p:nvSpPr>
        <p:spPr>
          <a:xfrm>
            <a:off x="2908091" y="872882"/>
            <a:ext cx="3085179" cy="961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4400" b="1" i="0" u="none" strike="noStrike" cap="none">
                <a:solidFill>
                  <a:srgbClr val="F30B00"/>
                </a:solidFill>
                <a:latin typeface="DFKai-SB"/>
                <a:ea typeface="DFKai-SB"/>
                <a:cs typeface="DFKai-SB"/>
                <a:sym typeface="DFKai-SB"/>
              </a:rPr>
              <a:t>溫馨提醒:</a:t>
            </a:r>
            <a:endParaRPr sz="4400" b="0" i="0" u="none" strike="noStrike" cap="none">
              <a:solidFill>
                <a:srgbClr val="F30B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2"/>
          <p:cNvSpPr txBox="1">
            <a:spLocks noGrp="1"/>
          </p:cNvSpPr>
          <p:nvPr>
            <p:ph type="ctrTitle"/>
          </p:nvPr>
        </p:nvSpPr>
        <p:spPr>
          <a:xfrm>
            <a:off x="1927800" y="1991850"/>
            <a:ext cx="52884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zh-TW" sz="6600" b="1" dirty="0">
                <a:solidFill>
                  <a:srgbClr val="F30B00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3" action="ppaction://hlinkfile"/>
              </a:rPr>
              <a:t>正面範例影片</a:t>
            </a:r>
            <a:endParaRPr sz="6600" b="1" dirty="0">
              <a:solidFill>
                <a:srgbClr val="F30B00"/>
              </a:solidFill>
              <a:latin typeface="Microsoft JhengHei"/>
              <a:ea typeface="Microsoft JhengHei"/>
              <a:cs typeface="Microsoft JhengHei"/>
              <a:sym typeface="Microsoft JhengHei"/>
              <a:hlinkClick r:id="rId3" action="ppaction://hlinkfile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3"/>
          <p:cNvSpPr txBox="1">
            <a:spLocks noGrp="1"/>
          </p:cNvSpPr>
          <p:nvPr>
            <p:ph type="title"/>
          </p:nvPr>
        </p:nvSpPr>
        <p:spPr>
          <a:xfrm>
            <a:off x="1082050" y="1206578"/>
            <a:ext cx="6979800" cy="3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sz="4000">
                <a:solidFill>
                  <a:srgbClr val="F30B00"/>
                </a:solidFill>
                <a:latin typeface="DFKai-SB"/>
                <a:ea typeface="DFKai-SB"/>
                <a:cs typeface="DFKai-SB"/>
                <a:sym typeface="DFKai-SB"/>
              </a:rPr>
              <a:t>影片討論~大家來找碴</a:t>
            </a:r>
            <a:endParaRPr/>
          </a:p>
        </p:txBody>
      </p:sp>
      <p:sp>
        <p:nvSpPr>
          <p:cNvPr id="130" name="Google Shape;130;p13"/>
          <p:cNvSpPr txBox="1">
            <a:spLocks noGrp="1"/>
          </p:cNvSpPr>
          <p:nvPr>
            <p:ph type="body" idx="1"/>
          </p:nvPr>
        </p:nvSpPr>
        <p:spPr>
          <a:xfrm>
            <a:off x="1082050" y="1656550"/>
            <a:ext cx="6979800" cy="23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0160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</a:pPr>
            <a:r>
              <a:rPr lang="zh-TW" sz="3600">
                <a:latin typeface="DFKai-SB"/>
                <a:ea typeface="DFKai-SB"/>
                <a:cs typeface="DFKai-SB"/>
                <a:sym typeface="DFKai-SB"/>
              </a:rPr>
              <a:t>請大家分享一下~~</a:t>
            </a:r>
            <a:endParaRPr/>
          </a:p>
          <a:p>
            <a:pPr marL="10160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</a:pPr>
            <a:r>
              <a:rPr lang="zh-TW" sz="3600">
                <a:latin typeface="DFKai-SB"/>
                <a:ea typeface="DFKai-SB"/>
                <a:cs typeface="DFKai-SB"/>
                <a:sym typeface="DFKai-SB"/>
              </a:rPr>
              <a:t>  影片中有哪些學生的行為</a:t>
            </a:r>
            <a:endParaRPr sz="3600">
              <a:latin typeface="DFKai-SB"/>
              <a:ea typeface="DFKai-SB"/>
              <a:cs typeface="DFKai-SB"/>
              <a:sym typeface="DFKai-SB"/>
            </a:endParaRPr>
          </a:p>
          <a:p>
            <a:pPr marL="10160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</a:pPr>
            <a:r>
              <a:rPr lang="zh-TW" sz="360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  「有遵守」</a:t>
            </a:r>
            <a:r>
              <a:rPr lang="zh-TW" sz="3600">
                <a:latin typeface="DFKai-SB"/>
                <a:ea typeface="DFKai-SB"/>
                <a:cs typeface="DFKai-SB"/>
                <a:sym typeface="DFKai-SB"/>
              </a:rPr>
              <a:t>這四條班規呢?</a:t>
            </a:r>
            <a:endParaRPr sz="3600"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131" name="Google Shape;131;p13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15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4"/>
          <p:cNvSpPr txBox="1">
            <a:spLocks noGrp="1"/>
          </p:cNvSpPr>
          <p:nvPr>
            <p:ph type="ctrTitle"/>
          </p:nvPr>
        </p:nvSpPr>
        <p:spPr>
          <a:xfrm>
            <a:off x="1927800" y="1991850"/>
            <a:ext cx="52884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zh-TW" sz="6600" b="1" dirty="0">
                <a:solidFill>
                  <a:srgbClr val="F30B00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3" action="ppaction://hlinkfile"/>
              </a:rPr>
              <a:t>反面範例影片</a:t>
            </a:r>
            <a:endParaRPr sz="6600" b="1" dirty="0">
              <a:solidFill>
                <a:srgbClr val="F30B00"/>
              </a:solidFill>
              <a:latin typeface="Microsoft JhengHei"/>
              <a:ea typeface="Microsoft JhengHei"/>
              <a:cs typeface="Microsoft JhengHei"/>
              <a:sym typeface="Microsoft JhengHei"/>
              <a:hlinkClick r:id="rId3" action="ppaction://hlinkfile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5"/>
          <p:cNvSpPr txBox="1">
            <a:spLocks noGrp="1"/>
          </p:cNvSpPr>
          <p:nvPr>
            <p:ph type="title"/>
          </p:nvPr>
        </p:nvSpPr>
        <p:spPr>
          <a:xfrm>
            <a:off x="1082050" y="992993"/>
            <a:ext cx="6979800" cy="599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sz="4000" dirty="0">
                <a:solidFill>
                  <a:srgbClr val="F30B00"/>
                </a:solidFill>
                <a:latin typeface="DFKai-SB"/>
                <a:ea typeface="DFKai-SB"/>
                <a:cs typeface="DFKai-SB"/>
                <a:sym typeface="DFKai-SB"/>
              </a:rPr>
              <a:t>影片討論~大家來找碴</a:t>
            </a:r>
            <a:endParaRPr dirty="0"/>
          </a:p>
        </p:txBody>
      </p:sp>
      <p:sp>
        <p:nvSpPr>
          <p:cNvPr id="142" name="Google Shape;142;p15"/>
          <p:cNvSpPr txBox="1">
            <a:spLocks noGrp="1"/>
          </p:cNvSpPr>
          <p:nvPr>
            <p:ph type="body" idx="1"/>
          </p:nvPr>
        </p:nvSpPr>
        <p:spPr>
          <a:xfrm>
            <a:off x="1082050" y="1791307"/>
            <a:ext cx="6979800" cy="23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0160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</a:pPr>
            <a:r>
              <a:rPr lang="zh-TW" sz="3600">
                <a:solidFill>
                  <a:srgbClr val="002060"/>
                </a:solidFill>
                <a:latin typeface="DFKai-SB"/>
                <a:ea typeface="DFKai-SB"/>
                <a:cs typeface="DFKai-SB"/>
                <a:sym typeface="DFKai-SB"/>
              </a:rPr>
              <a:t>請大家分享一下~~</a:t>
            </a:r>
            <a:endParaRPr/>
          </a:p>
          <a:p>
            <a:pPr marL="10160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</a:pPr>
            <a:r>
              <a:rPr lang="zh-TW" sz="3600">
                <a:solidFill>
                  <a:srgbClr val="002060"/>
                </a:solidFill>
                <a:latin typeface="DFKai-SB"/>
                <a:ea typeface="DFKai-SB"/>
                <a:cs typeface="DFKai-SB"/>
                <a:sym typeface="DFKai-SB"/>
              </a:rPr>
              <a:t>  影片中有哪些學生的行為</a:t>
            </a:r>
            <a:endParaRPr sz="3600">
              <a:solidFill>
                <a:srgbClr val="00206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10160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</a:pPr>
            <a:r>
              <a:rPr lang="zh-TW" sz="3600">
                <a:solidFill>
                  <a:srgbClr val="002060"/>
                </a:solidFill>
                <a:latin typeface="DFKai-SB"/>
                <a:ea typeface="DFKai-SB"/>
                <a:cs typeface="DFKai-SB"/>
                <a:sym typeface="DFKai-SB"/>
              </a:rPr>
              <a:t>  「</a:t>
            </a:r>
            <a:r>
              <a:rPr lang="zh-TW" sz="360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沒有遵守</a:t>
            </a:r>
            <a:r>
              <a:rPr lang="zh-TW" sz="3600">
                <a:solidFill>
                  <a:srgbClr val="002060"/>
                </a:solidFill>
                <a:latin typeface="DFKai-SB"/>
                <a:ea typeface="DFKai-SB"/>
                <a:cs typeface="DFKai-SB"/>
                <a:sym typeface="DFKai-SB"/>
              </a:rPr>
              <a:t>」這四條班規呢?</a:t>
            </a:r>
            <a:endParaRPr sz="3600">
              <a:solidFill>
                <a:srgbClr val="00206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143" name="Google Shape;143;p15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17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6"/>
          <p:cNvSpPr txBox="1">
            <a:spLocks noGrp="1"/>
          </p:cNvSpPr>
          <p:nvPr>
            <p:ph type="ctrTitle"/>
          </p:nvPr>
        </p:nvSpPr>
        <p:spPr>
          <a:xfrm>
            <a:off x="1927800" y="1913732"/>
            <a:ext cx="5288400" cy="1515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br>
              <a:rPr lang="zh-TW" sz="5400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</a:br>
            <a:r>
              <a:rPr lang="zh-TW" sz="4800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遵守班規活動演練~</a:t>
            </a:r>
            <a:r>
              <a:rPr lang="zh-TW" sz="4800" dirty="0">
                <a:solidFill>
                  <a:srgbClr val="006600"/>
                </a:solidFill>
                <a:latin typeface="DFKai-SB"/>
                <a:ea typeface="DFKai-SB"/>
                <a:cs typeface="DFKai-SB"/>
                <a:sym typeface="DFKai-SB"/>
              </a:rPr>
              <a:t>見微知詞</a:t>
            </a:r>
            <a:endParaRPr sz="4800" dirty="0">
              <a:solidFill>
                <a:srgbClr val="0066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7"/>
          <p:cNvSpPr txBox="1">
            <a:spLocks noGrp="1"/>
          </p:cNvSpPr>
          <p:nvPr>
            <p:ph type="title"/>
          </p:nvPr>
        </p:nvSpPr>
        <p:spPr>
          <a:xfrm>
            <a:off x="995340" y="307943"/>
            <a:ext cx="6979800" cy="3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sz="400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遊戲規則說明</a:t>
            </a:r>
            <a:endParaRPr sz="4000">
              <a:solidFill>
                <a:srgbClr val="FF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154" name="Google Shape;154;p17"/>
          <p:cNvSpPr txBox="1">
            <a:spLocks noGrp="1"/>
          </p:cNvSpPr>
          <p:nvPr>
            <p:ph type="body" idx="1"/>
          </p:nvPr>
        </p:nvSpPr>
        <p:spPr>
          <a:xfrm>
            <a:off x="761400" y="1051725"/>
            <a:ext cx="7621200" cy="28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016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zh-TW" sz="2600">
                <a:solidFill>
                  <a:srgbClr val="333300"/>
                </a:solidFill>
                <a:latin typeface="DFKai-SB"/>
                <a:ea typeface="DFKai-SB"/>
                <a:cs typeface="DFKai-SB"/>
                <a:sym typeface="DFKai-SB"/>
              </a:rPr>
              <a:t>  一、遊戲中的問題均跟馬祖有關，投影片中會秀出部分的「生詞」，</a:t>
            </a:r>
            <a:r>
              <a:rPr lang="zh-TW" sz="260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加上部件或部首後才能成為真正的詞！</a:t>
            </a:r>
            <a:r>
              <a:rPr lang="zh-TW" sz="2600">
                <a:solidFill>
                  <a:srgbClr val="333300"/>
                </a:solidFill>
                <a:latin typeface="DFKai-SB"/>
                <a:ea typeface="DFKai-SB"/>
                <a:cs typeface="DFKai-SB"/>
                <a:sym typeface="DFKai-SB"/>
              </a:rPr>
              <a:t>看到題目後猜猜看是什麼詞</a:t>
            </a:r>
            <a:r>
              <a:rPr lang="zh-TW" sz="260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。</a:t>
            </a:r>
            <a:endParaRPr sz="2600"/>
          </a:p>
          <a:p>
            <a:pPr marL="10160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</a:pPr>
            <a:r>
              <a:rPr lang="zh-TW" sz="2600">
                <a:solidFill>
                  <a:srgbClr val="333300"/>
                </a:solidFill>
                <a:latin typeface="DFKai-SB"/>
                <a:ea typeface="DFKai-SB"/>
                <a:cs typeface="DFKai-SB"/>
                <a:sym typeface="DFKai-SB"/>
              </a:rPr>
              <a:t>  二、所有人舉手搶答，</a:t>
            </a:r>
            <a:r>
              <a:rPr lang="zh-TW" sz="260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答對者不可再舉手</a:t>
            </a:r>
            <a:r>
              <a:rPr lang="zh-TW" sz="2600">
                <a:solidFill>
                  <a:srgbClr val="333300"/>
                </a:solidFill>
                <a:latin typeface="DFKai-SB"/>
                <a:ea typeface="DFKai-SB"/>
                <a:cs typeface="DFKai-SB"/>
                <a:sym typeface="DFKai-SB"/>
              </a:rPr>
              <a:t>，但是可告訴組員答案，請組員舉手回答。回答者須於</a:t>
            </a:r>
            <a:r>
              <a:rPr lang="zh-TW" sz="260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3秒內回答</a:t>
            </a:r>
            <a:r>
              <a:rPr lang="zh-TW" sz="2600">
                <a:solidFill>
                  <a:srgbClr val="333300"/>
                </a:solidFill>
                <a:latin typeface="DFKai-SB"/>
                <a:ea typeface="DFKai-SB"/>
                <a:cs typeface="DFKai-SB"/>
                <a:sym typeface="DFKai-SB"/>
              </a:rPr>
              <a:t>，若答錯，則重新開放搶答。</a:t>
            </a:r>
            <a:endParaRPr sz="2600"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155" name="Google Shape;155;p17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19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"/>
          <p:cNvSpPr txBox="1">
            <a:spLocks noGrp="1"/>
          </p:cNvSpPr>
          <p:nvPr>
            <p:ph type="ctrTitle"/>
          </p:nvPr>
        </p:nvSpPr>
        <p:spPr>
          <a:xfrm>
            <a:off x="1927800" y="2345418"/>
            <a:ext cx="52884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zh-TW" altLang="en-US" sz="6600" b="1" dirty="0">
                <a:solidFill>
                  <a:srgbClr val="F30B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為什麼我們要制定班規？</a:t>
            </a:r>
            <a:endParaRPr sz="6600" b="1" dirty="0">
              <a:solidFill>
                <a:srgbClr val="F30B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19645230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8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20</a:t>
            </a:fld>
            <a:endParaRPr/>
          </a:p>
        </p:txBody>
      </p:sp>
      <p:sp>
        <p:nvSpPr>
          <p:cNvPr id="161" name="Google Shape;161;p18"/>
          <p:cNvSpPr/>
          <p:nvPr/>
        </p:nvSpPr>
        <p:spPr>
          <a:xfrm>
            <a:off x="2211750" y="502810"/>
            <a:ext cx="4720500" cy="3147300"/>
          </a:xfrm>
          <a:prstGeom prst="wedgeEllipseCallout">
            <a:avLst>
              <a:gd name="adj1" fmla="val 48642"/>
              <a:gd name="adj2" fmla="val 55360"/>
            </a:avLst>
          </a:prstGeom>
          <a:solidFill>
            <a:schemeClr val="lt1"/>
          </a:solidFill>
          <a:ln>
            <a:noFill/>
          </a:ln>
          <a:effectLst>
            <a:outerShdw blurRad="228600" dist="38100" algn="bl" rotWithShape="0">
              <a:srgbClr val="00131F">
                <a:alpha val="74117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lang="zh-TW" sz="3800" b="0" i="0" u="none" strike="noStrike" cap="none">
                <a:solidFill>
                  <a:srgbClr val="002060"/>
                </a:solidFill>
                <a:latin typeface="DFKai-SB"/>
                <a:ea typeface="DFKai-SB"/>
                <a:cs typeface="DFKai-SB"/>
                <a:sym typeface="DFKai-SB"/>
              </a:rPr>
              <a:t>見微知詞</a:t>
            </a:r>
            <a:br>
              <a:rPr lang="zh-TW" sz="3600" b="0" i="0" u="none" strike="noStrike" cap="none">
                <a:solidFill>
                  <a:srgbClr val="002060"/>
                </a:solidFill>
                <a:latin typeface="DFKai-SB"/>
                <a:ea typeface="DFKai-SB"/>
                <a:cs typeface="DFKai-SB"/>
                <a:sym typeface="DFKai-SB"/>
              </a:rPr>
            </a:br>
            <a:r>
              <a:rPr lang="zh-TW" sz="3500" b="0" i="0" u="none" strike="noStrike" cap="none">
                <a:solidFill>
                  <a:srgbClr val="C00000"/>
                </a:solidFill>
                <a:latin typeface="DFKai-SB"/>
                <a:ea typeface="DFKai-SB"/>
                <a:cs typeface="DFKai-SB"/>
                <a:sym typeface="DFKai-SB"/>
              </a:rPr>
              <a:t>馬祖篇</a:t>
            </a:r>
            <a:br>
              <a:rPr lang="zh-TW" sz="3600" b="0" i="0" u="none" strike="noStrike" cap="none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endParaRPr sz="1100" b="1" i="0" u="none" strike="noStrike" cap="none">
              <a:solidFill>
                <a:srgbClr val="8A58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9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21</a:t>
            </a:fld>
            <a:endParaRPr/>
          </a:p>
        </p:txBody>
      </p:sp>
      <p:sp>
        <p:nvSpPr>
          <p:cNvPr id="167" name="Google Shape;167;p19"/>
          <p:cNvSpPr txBox="1"/>
          <p:nvPr/>
        </p:nvSpPr>
        <p:spPr>
          <a:xfrm>
            <a:off x="2640728" y="1786920"/>
            <a:ext cx="4077314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787A77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監艮戾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19"/>
          <p:cNvSpPr txBox="1">
            <a:spLocks noGrp="1"/>
          </p:cNvSpPr>
          <p:nvPr>
            <p:ph type="title"/>
          </p:nvPr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b="1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示範題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0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22</a:t>
            </a:fld>
            <a:endParaRPr/>
          </a:p>
        </p:txBody>
      </p:sp>
      <p:sp>
        <p:nvSpPr>
          <p:cNvPr id="174" name="Google Shape;174;p20"/>
          <p:cNvSpPr/>
          <p:nvPr/>
        </p:nvSpPr>
        <p:spPr>
          <a:xfrm>
            <a:off x="1991081" y="1604865"/>
            <a:ext cx="5161837" cy="1826897"/>
          </a:xfrm>
          <a:prstGeom prst="rect">
            <a:avLst/>
          </a:prstGeom>
          <a:blipFill rotWithShape="1">
            <a:blip r:embed="rId3">
              <a:alphaModFix amt="7500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20"/>
          <p:cNvSpPr txBox="1"/>
          <p:nvPr/>
        </p:nvSpPr>
        <p:spPr>
          <a:xfrm>
            <a:off x="2655727" y="1818115"/>
            <a:ext cx="4636169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FAF7F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藍眼淚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0"/>
          <p:cNvSpPr txBox="1">
            <a:spLocks noGrp="1"/>
          </p:cNvSpPr>
          <p:nvPr>
            <p:ph type="title"/>
          </p:nvPr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b="1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答案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3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23</a:t>
            </a:fld>
            <a:endParaRPr/>
          </a:p>
        </p:txBody>
      </p:sp>
      <p:sp>
        <p:nvSpPr>
          <p:cNvPr id="182" name="Google Shape;182;p23"/>
          <p:cNvSpPr txBox="1"/>
          <p:nvPr/>
        </p:nvSpPr>
        <p:spPr>
          <a:xfrm>
            <a:off x="3021645" y="1786920"/>
            <a:ext cx="3100709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787A77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車 工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23"/>
          <p:cNvSpPr txBox="1"/>
          <p:nvPr/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2400" b="1" i="0" u="none" strike="noStrike" cap="none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題目1</a:t>
            </a:r>
            <a:endParaRPr sz="2400" b="1" i="0" u="none" strike="noStrike" cap="none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84" name="Google Shape;184;p23"/>
          <p:cNvSpPr txBox="1"/>
          <p:nvPr/>
        </p:nvSpPr>
        <p:spPr>
          <a:xfrm>
            <a:off x="3895800" y="3356575"/>
            <a:ext cx="13524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zh-TW" sz="1600" b="0" i="0" u="none" strike="noStrike" cap="none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rPr>
              <a:t>(提示：地名)</a:t>
            </a:r>
            <a:endParaRPr sz="1600" b="0" i="0" u="none" strike="noStrike" cap="none">
              <a:solidFill>
                <a:schemeClr val="dk1"/>
              </a:solidFill>
              <a:latin typeface="Bellota Text Light"/>
              <a:ea typeface="Bellota Text Light"/>
              <a:cs typeface="Bellota Text Light"/>
              <a:sym typeface="Bellota Text Light"/>
            </a:endParaRPr>
          </a:p>
        </p:txBody>
      </p:sp>
    </p:spTree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4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24</a:t>
            </a:fld>
            <a:endParaRPr/>
          </a:p>
        </p:txBody>
      </p:sp>
      <p:sp>
        <p:nvSpPr>
          <p:cNvPr id="190" name="Google Shape;190;p24"/>
          <p:cNvSpPr/>
          <p:nvPr/>
        </p:nvSpPr>
        <p:spPr>
          <a:xfrm>
            <a:off x="1839680" y="1644601"/>
            <a:ext cx="5161837" cy="1826897"/>
          </a:xfrm>
          <a:prstGeom prst="rect">
            <a:avLst/>
          </a:prstGeom>
          <a:blipFill rotWithShape="1">
            <a:blip r:embed="rId3">
              <a:alphaModFix amt="2700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24"/>
          <p:cNvSpPr txBox="1"/>
          <p:nvPr/>
        </p:nvSpPr>
        <p:spPr>
          <a:xfrm>
            <a:off x="3026394" y="1786920"/>
            <a:ext cx="4636169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787A77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連 江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4"/>
          <p:cNvSpPr txBox="1">
            <a:spLocks noGrp="1"/>
          </p:cNvSpPr>
          <p:nvPr>
            <p:ph type="title"/>
          </p:nvPr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b="1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答案1</a:t>
            </a:r>
            <a:endParaRPr b="1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5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25</a:t>
            </a:fld>
            <a:endParaRPr/>
          </a:p>
        </p:txBody>
      </p:sp>
      <p:sp>
        <p:nvSpPr>
          <p:cNvPr id="198" name="Google Shape;198;p25"/>
          <p:cNvSpPr txBox="1"/>
          <p:nvPr/>
        </p:nvSpPr>
        <p:spPr>
          <a:xfrm>
            <a:off x="1999124" y="1786920"/>
            <a:ext cx="51459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787A77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  句 面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25"/>
          <p:cNvSpPr txBox="1"/>
          <p:nvPr/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2400" b="1" i="0" u="none" strike="noStrike" cap="none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題目2</a:t>
            </a:r>
            <a:endParaRPr sz="2400" b="1" i="0" u="none" strike="noStrike" cap="none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6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26</a:t>
            </a:fld>
            <a:endParaRPr/>
          </a:p>
        </p:txBody>
      </p:sp>
      <p:sp>
        <p:nvSpPr>
          <p:cNvPr id="205" name="Google Shape;205;p26"/>
          <p:cNvSpPr txBox="1">
            <a:spLocks noGrp="1"/>
          </p:cNvSpPr>
          <p:nvPr>
            <p:ph type="title"/>
          </p:nvPr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b="1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答案2</a:t>
            </a:r>
            <a:endParaRPr b="1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206" name="Google Shape;206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57150" y="1577650"/>
            <a:ext cx="3343125" cy="18638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/>
            </a:outerShdw>
          </a:effectLst>
        </p:spPr>
      </p:pic>
      <p:sp>
        <p:nvSpPr>
          <p:cNvPr id="207" name="Google Shape;207;p26"/>
          <p:cNvSpPr txBox="1"/>
          <p:nvPr/>
        </p:nvSpPr>
        <p:spPr>
          <a:xfrm>
            <a:off x="3065088" y="1724601"/>
            <a:ext cx="30138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狗麵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7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27</a:t>
            </a:fld>
            <a:endParaRPr/>
          </a:p>
        </p:txBody>
      </p:sp>
      <p:sp>
        <p:nvSpPr>
          <p:cNvPr id="213" name="Google Shape;213;p27"/>
          <p:cNvSpPr txBox="1"/>
          <p:nvPr/>
        </p:nvSpPr>
        <p:spPr>
          <a:xfrm>
            <a:off x="3086509" y="1786920"/>
            <a:ext cx="29709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787A77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炎 采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27"/>
          <p:cNvSpPr txBox="1"/>
          <p:nvPr/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2400" b="1" i="0" u="none" strike="noStrike" cap="none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題目3</a:t>
            </a:r>
            <a:endParaRPr sz="2400" b="1" i="0" u="none" strike="noStrike" cap="none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p:transition spd="slow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8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28</a:t>
            </a:fld>
            <a:endParaRPr/>
          </a:p>
        </p:txBody>
      </p:sp>
      <p:sp>
        <p:nvSpPr>
          <p:cNvPr id="220" name="Google Shape;220;p28"/>
          <p:cNvSpPr txBox="1">
            <a:spLocks noGrp="1"/>
          </p:cNvSpPr>
          <p:nvPr>
            <p:ph type="title"/>
          </p:nvPr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b="1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答案3</a:t>
            </a:r>
            <a:endParaRPr b="1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221" name="Google Shape;221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65937" y="1804312"/>
            <a:ext cx="4812125" cy="1704375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8"/>
          <p:cNvSpPr txBox="1"/>
          <p:nvPr/>
        </p:nvSpPr>
        <p:spPr>
          <a:xfrm>
            <a:off x="3099113" y="1871551"/>
            <a:ext cx="30138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FAF7F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淡 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9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29</a:t>
            </a:fld>
            <a:endParaRPr/>
          </a:p>
        </p:txBody>
      </p:sp>
      <p:sp>
        <p:nvSpPr>
          <p:cNvPr id="228" name="Google Shape;228;p29"/>
          <p:cNvSpPr txBox="1"/>
          <p:nvPr/>
        </p:nvSpPr>
        <p:spPr>
          <a:xfrm>
            <a:off x="3086509" y="1786920"/>
            <a:ext cx="2970982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787A77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工 曹</a:t>
            </a:r>
            <a:endParaRPr sz="9600" b="1" i="0" u="none" strike="noStrike" cap="none">
              <a:solidFill>
                <a:srgbClr val="787A77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29" name="Google Shape;229;p29"/>
          <p:cNvSpPr txBox="1"/>
          <p:nvPr/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2400" b="1" i="0" u="none" strike="noStrike" cap="none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題目4</a:t>
            </a:r>
            <a:endParaRPr sz="2400" b="1" i="0" u="none" strike="noStrike" cap="none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30" name="Google Shape;230;p29"/>
          <p:cNvSpPr txBox="1"/>
          <p:nvPr/>
        </p:nvSpPr>
        <p:spPr>
          <a:xfrm>
            <a:off x="3895800" y="3356575"/>
            <a:ext cx="13524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zh-TW" sz="1600" b="0" i="0" u="none" strike="noStrike" cap="none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rPr>
              <a:t>(提示：食物)</a:t>
            </a:r>
            <a:endParaRPr sz="1600" b="0" i="0" u="none" strike="noStrike" cap="none">
              <a:solidFill>
                <a:schemeClr val="dk1"/>
              </a:solidFill>
              <a:latin typeface="Bellota Text Light"/>
              <a:ea typeface="Bellota Text Light"/>
              <a:cs typeface="Bellota Text Light"/>
              <a:sym typeface="Bellota Text Light"/>
            </a:endParaRPr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3</a:t>
            </a:fld>
            <a:endParaRPr/>
          </a:p>
        </p:txBody>
      </p:sp>
      <p:sp>
        <p:nvSpPr>
          <p:cNvPr id="67" name="Google Shape;67;p3"/>
          <p:cNvSpPr txBox="1">
            <a:spLocks noGrp="1"/>
          </p:cNvSpPr>
          <p:nvPr>
            <p:ph type="title"/>
          </p:nvPr>
        </p:nvSpPr>
        <p:spPr>
          <a:xfrm>
            <a:off x="1418059" y="2091159"/>
            <a:ext cx="6307881" cy="961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sz="44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養成良好的學習行為表現</a:t>
            </a:r>
            <a:endParaRPr sz="4400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17929021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0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30</a:t>
            </a:fld>
            <a:endParaRPr/>
          </a:p>
        </p:txBody>
      </p:sp>
      <p:sp>
        <p:nvSpPr>
          <p:cNvPr id="236" name="Google Shape;236;p30"/>
          <p:cNvSpPr txBox="1">
            <a:spLocks noGrp="1"/>
          </p:cNvSpPr>
          <p:nvPr>
            <p:ph type="title"/>
          </p:nvPr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b="1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答案4</a:t>
            </a:r>
            <a:endParaRPr b="1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37" name="Google Shape;237;p30"/>
          <p:cNvSpPr/>
          <p:nvPr/>
        </p:nvSpPr>
        <p:spPr>
          <a:xfrm>
            <a:off x="1991081" y="1658301"/>
            <a:ext cx="5161837" cy="1826897"/>
          </a:xfrm>
          <a:prstGeom prst="rect">
            <a:avLst/>
          </a:prstGeom>
          <a:blipFill rotWithShape="1">
            <a:blip r:embed="rId3">
              <a:alphaModFix amt="5500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30"/>
          <p:cNvSpPr txBox="1"/>
          <p:nvPr/>
        </p:nvSpPr>
        <p:spPr>
          <a:xfrm>
            <a:off x="3173455" y="1871551"/>
            <a:ext cx="3041779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FAF7F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紅 糟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1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31</a:t>
            </a:fld>
            <a:endParaRPr/>
          </a:p>
        </p:txBody>
      </p:sp>
      <p:sp>
        <p:nvSpPr>
          <p:cNvPr id="244" name="Google Shape;244;p31"/>
          <p:cNvSpPr txBox="1"/>
          <p:nvPr/>
        </p:nvSpPr>
        <p:spPr>
          <a:xfrm>
            <a:off x="3086509" y="1786920"/>
            <a:ext cx="2970982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787A77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僉 卑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31"/>
          <p:cNvSpPr txBox="1"/>
          <p:nvPr/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2400" b="1" i="0" u="none" strike="noStrike" cap="none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題目5</a:t>
            </a:r>
            <a:endParaRPr sz="2400" b="1" i="0" u="none" strike="noStrike" cap="none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p:transition spd="slow">
    <p:pu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2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32</a:t>
            </a:fld>
            <a:endParaRPr/>
          </a:p>
        </p:txBody>
      </p:sp>
      <p:sp>
        <p:nvSpPr>
          <p:cNvPr id="251" name="Google Shape;251;p32"/>
          <p:cNvSpPr txBox="1">
            <a:spLocks noGrp="1"/>
          </p:cNvSpPr>
          <p:nvPr>
            <p:ph type="title"/>
          </p:nvPr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b="1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答案5</a:t>
            </a:r>
            <a:endParaRPr b="1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52" name="Google Shape;252;p32"/>
          <p:cNvSpPr/>
          <p:nvPr/>
        </p:nvSpPr>
        <p:spPr>
          <a:xfrm>
            <a:off x="1521919" y="1658301"/>
            <a:ext cx="5161837" cy="1826897"/>
          </a:xfrm>
          <a:prstGeom prst="rect">
            <a:avLst/>
          </a:prstGeom>
          <a:blipFill rotWithShape="1">
            <a:blip r:embed="rId3">
              <a:alphaModFix amt="5500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32"/>
          <p:cNvSpPr txBox="1"/>
          <p:nvPr/>
        </p:nvSpPr>
        <p:spPr>
          <a:xfrm>
            <a:off x="3155461" y="1871551"/>
            <a:ext cx="3204594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FAF7F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劍 碑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3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33</a:t>
            </a:fld>
            <a:endParaRPr/>
          </a:p>
        </p:txBody>
      </p:sp>
      <p:sp>
        <p:nvSpPr>
          <p:cNvPr id="259" name="Google Shape;259;p33"/>
          <p:cNvSpPr txBox="1"/>
          <p:nvPr/>
        </p:nvSpPr>
        <p:spPr>
          <a:xfrm>
            <a:off x="2099130" y="1910030"/>
            <a:ext cx="507002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zh-TW" sz="8000" b="1" i="0" u="none" strike="noStrike" cap="none">
                <a:solidFill>
                  <a:srgbClr val="787A77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聿 少 取 洛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33"/>
          <p:cNvSpPr txBox="1"/>
          <p:nvPr/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2400" b="1" i="0" u="none" strike="noStrike" cap="none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題目6</a:t>
            </a:r>
            <a:endParaRPr sz="2400" b="1" i="0" u="none" strike="noStrike" cap="none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p:transition spd="slow">
    <p:pu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4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34</a:t>
            </a:fld>
            <a:endParaRPr/>
          </a:p>
        </p:txBody>
      </p:sp>
      <p:sp>
        <p:nvSpPr>
          <p:cNvPr id="266" name="Google Shape;266;p34"/>
          <p:cNvSpPr txBox="1">
            <a:spLocks noGrp="1"/>
          </p:cNvSpPr>
          <p:nvPr>
            <p:ph type="title"/>
          </p:nvPr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b="1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答案6</a:t>
            </a:r>
            <a:endParaRPr b="1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67" name="Google Shape;267;p34"/>
          <p:cNvSpPr/>
          <p:nvPr/>
        </p:nvSpPr>
        <p:spPr>
          <a:xfrm>
            <a:off x="1991081" y="1658301"/>
            <a:ext cx="5161837" cy="1826897"/>
          </a:xfrm>
          <a:prstGeom prst="rect">
            <a:avLst/>
          </a:prstGeom>
          <a:blipFill rotWithShape="1">
            <a:blip r:embed="rId3">
              <a:alphaModFix amt="7500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34"/>
          <p:cNvSpPr txBox="1"/>
          <p:nvPr/>
        </p:nvSpPr>
        <p:spPr>
          <a:xfrm>
            <a:off x="2086812" y="1871551"/>
            <a:ext cx="5159828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FAF7F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津沙聚落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5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35</a:t>
            </a:fld>
            <a:endParaRPr/>
          </a:p>
        </p:txBody>
      </p:sp>
      <p:sp>
        <p:nvSpPr>
          <p:cNvPr id="274" name="Google Shape;274;p35"/>
          <p:cNvSpPr txBox="1"/>
          <p:nvPr/>
        </p:nvSpPr>
        <p:spPr>
          <a:xfrm>
            <a:off x="3086509" y="1786920"/>
            <a:ext cx="2970982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787A77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亢 首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35"/>
          <p:cNvSpPr txBox="1"/>
          <p:nvPr/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2400" b="1" i="0" u="none" strike="noStrike" cap="none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題目7</a:t>
            </a:r>
            <a:endParaRPr sz="2400" b="1" i="0" u="none" strike="noStrike" cap="none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76" name="Google Shape;276;p35"/>
          <p:cNvSpPr txBox="1"/>
          <p:nvPr/>
        </p:nvSpPr>
        <p:spPr>
          <a:xfrm>
            <a:off x="3895800" y="3356575"/>
            <a:ext cx="13524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zh-TW" sz="1600" b="0" i="0" u="none" strike="noStrike" cap="none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rPr>
              <a:t>(提示：景點)</a:t>
            </a:r>
            <a:endParaRPr sz="1600" b="0" i="0" u="none" strike="noStrike" cap="none">
              <a:solidFill>
                <a:schemeClr val="dk1"/>
              </a:solidFill>
              <a:latin typeface="Bellota Text Light"/>
              <a:ea typeface="Bellota Text Light"/>
              <a:cs typeface="Bellota Text Light"/>
              <a:sym typeface="Bellota Text Light"/>
            </a:endParaRPr>
          </a:p>
        </p:txBody>
      </p:sp>
    </p:spTree>
  </p:cSld>
  <p:clrMapOvr>
    <a:masterClrMapping/>
  </p:clrMapOvr>
  <p:transition spd="slow">
    <p:push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6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36</a:t>
            </a:fld>
            <a:endParaRPr/>
          </a:p>
        </p:txBody>
      </p:sp>
      <p:sp>
        <p:nvSpPr>
          <p:cNvPr id="282" name="Google Shape;282;p36"/>
          <p:cNvSpPr txBox="1">
            <a:spLocks noGrp="1"/>
          </p:cNvSpPr>
          <p:nvPr>
            <p:ph type="title"/>
          </p:nvPr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b="1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答案7</a:t>
            </a:r>
            <a:endParaRPr b="1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83" name="Google Shape;283;p36"/>
          <p:cNvSpPr/>
          <p:nvPr/>
        </p:nvSpPr>
        <p:spPr>
          <a:xfrm>
            <a:off x="1935199" y="1741270"/>
            <a:ext cx="5161837" cy="1826897"/>
          </a:xfrm>
          <a:prstGeom prst="rect">
            <a:avLst/>
          </a:prstGeom>
          <a:blipFill rotWithShape="1">
            <a:blip r:embed="rId3">
              <a:alphaModFix amt="7000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36"/>
          <p:cNvSpPr txBox="1"/>
          <p:nvPr/>
        </p:nvSpPr>
        <p:spPr>
          <a:xfrm>
            <a:off x="3100875" y="1998507"/>
            <a:ext cx="2780522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FAF7F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坑道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7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37</a:t>
            </a:fld>
            <a:endParaRPr/>
          </a:p>
        </p:txBody>
      </p:sp>
      <p:sp>
        <p:nvSpPr>
          <p:cNvPr id="290" name="Google Shape;290;p37"/>
          <p:cNvSpPr txBox="1"/>
          <p:nvPr/>
        </p:nvSpPr>
        <p:spPr>
          <a:xfrm>
            <a:off x="2295329" y="1786920"/>
            <a:ext cx="4771053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787A77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昆 屯 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37"/>
          <p:cNvSpPr txBox="1"/>
          <p:nvPr/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2400" b="1" i="0" u="none" strike="noStrike" cap="none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題目8</a:t>
            </a:r>
            <a:endParaRPr sz="2400" b="1" i="0" u="none" strike="noStrike" cap="none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p:transition spd="slow">
    <p:push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38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38</a:t>
            </a:fld>
            <a:endParaRPr/>
          </a:p>
        </p:txBody>
      </p:sp>
      <p:sp>
        <p:nvSpPr>
          <p:cNvPr id="297" name="Google Shape;297;p38"/>
          <p:cNvSpPr txBox="1">
            <a:spLocks noGrp="1"/>
          </p:cNvSpPr>
          <p:nvPr>
            <p:ph type="title"/>
          </p:nvPr>
        </p:nvSpPr>
        <p:spPr>
          <a:xfrm>
            <a:off x="943946" y="740229"/>
            <a:ext cx="965719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b="1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答案8</a:t>
            </a:r>
            <a:endParaRPr b="1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98" name="Google Shape;298;p38"/>
          <p:cNvSpPr/>
          <p:nvPr/>
        </p:nvSpPr>
        <p:spPr>
          <a:xfrm>
            <a:off x="1991081" y="1658301"/>
            <a:ext cx="5161837" cy="1826897"/>
          </a:xfrm>
          <a:prstGeom prst="rect">
            <a:avLst/>
          </a:prstGeom>
          <a:blipFill rotWithShape="1">
            <a:blip r:embed="rId3">
              <a:alphaModFix amt="6500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38"/>
          <p:cNvSpPr txBox="1"/>
          <p:nvPr/>
        </p:nvSpPr>
        <p:spPr>
          <a:xfrm>
            <a:off x="2549362" y="1871551"/>
            <a:ext cx="3934201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FAF7F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餛飩湯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9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39</a:t>
            </a:fld>
            <a:endParaRPr/>
          </a:p>
        </p:txBody>
      </p:sp>
      <p:sp>
        <p:nvSpPr>
          <p:cNvPr id="305" name="Google Shape;305;p39"/>
          <p:cNvSpPr txBox="1"/>
          <p:nvPr/>
        </p:nvSpPr>
        <p:spPr>
          <a:xfrm>
            <a:off x="2388637" y="1786920"/>
            <a:ext cx="4460033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787A77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子 右 尹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39"/>
          <p:cNvSpPr txBox="1"/>
          <p:nvPr/>
        </p:nvSpPr>
        <p:spPr>
          <a:xfrm>
            <a:off x="943946" y="740229"/>
            <a:ext cx="1158552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2400" b="1" i="0" u="none" strike="noStrike" cap="none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題目9</a:t>
            </a:r>
            <a:endParaRPr sz="2400" b="1" i="0" u="none" strike="noStrike" cap="none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07" name="Google Shape;307;p39"/>
          <p:cNvSpPr txBox="1"/>
          <p:nvPr/>
        </p:nvSpPr>
        <p:spPr>
          <a:xfrm>
            <a:off x="3895800" y="3356575"/>
            <a:ext cx="13524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zh-TW" sz="1600" b="0" i="0" u="none" strike="noStrike" cap="none">
                <a:solidFill>
                  <a:schemeClr val="dk1"/>
                </a:solidFill>
                <a:latin typeface="Bellota Text Light"/>
                <a:ea typeface="Bellota Text Light"/>
                <a:cs typeface="Bellota Text Light"/>
                <a:sym typeface="Bellota Text Light"/>
              </a:rPr>
              <a:t>(提示：人名)</a:t>
            </a:r>
            <a:endParaRPr sz="1600" b="0" i="0" u="none" strike="noStrike" cap="none">
              <a:solidFill>
                <a:schemeClr val="dk1"/>
              </a:solidFill>
              <a:latin typeface="Bellota Text Light"/>
              <a:ea typeface="Bellota Text Light"/>
              <a:cs typeface="Bellota Text Light"/>
              <a:sym typeface="Bellota Text Light"/>
            </a:endParaRPr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"/>
          <p:cNvSpPr txBox="1">
            <a:spLocks noGrp="1"/>
          </p:cNvSpPr>
          <p:nvPr>
            <p:ph type="ctrTitle"/>
          </p:nvPr>
        </p:nvSpPr>
        <p:spPr>
          <a:xfrm>
            <a:off x="1927800" y="1991850"/>
            <a:ext cx="52884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zh-TW" sz="6600" b="1">
                <a:solidFill>
                  <a:srgbClr val="F30B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教學目標</a:t>
            </a:r>
            <a:endParaRPr sz="6600" b="1">
              <a:solidFill>
                <a:srgbClr val="F30B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0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40</a:t>
            </a:fld>
            <a:endParaRPr/>
          </a:p>
        </p:txBody>
      </p:sp>
      <p:sp>
        <p:nvSpPr>
          <p:cNvPr id="313" name="Google Shape;313;p40"/>
          <p:cNvSpPr txBox="1">
            <a:spLocks noGrp="1"/>
          </p:cNvSpPr>
          <p:nvPr>
            <p:ph type="title"/>
          </p:nvPr>
        </p:nvSpPr>
        <p:spPr>
          <a:xfrm>
            <a:off x="943946" y="740229"/>
            <a:ext cx="1208315" cy="440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b="1">
                <a:solidFill>
                  <a:srgbClr val="74869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答案9</a:t>
            </a:r>
            <a:endParaRPr b="1">
              <a:solidFill>
                <a:srgbClr val="74869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14" name="Google Shape;314;p40"/>
          <p:cNvSpPr txBox="1"/>
          <p:nvPr/>
        </p:nvSpPr>
        <p:spPr>
          <a:xfrm>
            <a:off x="2335763" y="1786920"/>
            <a:ext cx="4575110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lang="zh-TW" sz="9600" b="1" i="0" u="none" strike="noStrike" cap="none">
                <a:solidFill>
                  <a:srgbClr val="787A77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李 若 君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42"/>
          <p:cNvSpPr txBox="1">
            <a:spLocks noGrp="1"/>
          </p:cNvSpPr>
          <p:nvPr>
            <p:ph type="ctrTitle"/>
          </p:nvPr>
        </p:nvSpPr>
        <p:spPr>
          <a:xfrm>
            <a:off x="1927800" y="1991850"/>
            <a:ext cx="52884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zh-TW" sz="6600" b="1">
                <a:solidFill>
                  <a:srgbClr val="F30B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特教宣導</a:t>
            </a:r>
            <a:endParaRPr sz="6600" b="1">
              <a:solidFill>
                <a:srgbClr val="F30B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2f9128bef62_1_15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42</a:t>
            </a:fld>
            <a:endParaRPr/>
          </a:p>
        </p:txBody>
      </p:sp>
      <p:sp>
        <p:nvSpPr>
          <p:cNvPr id="325" name="Google Shape;325;g2f9128bef62_1_15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42</a:t>
            </a:fld>
            <a:endParaRPr/>
          </a:p>
        </p:txBody>
      </p:sp>
      <p:sp>
        <p:nvSpPr>
          <p:cNvPr id="326" name="Google Shape;326;g2f9128bef62_1_15"/>
          <p:cNvSpPr txBox="1">
            <a:spLocks noGrp="1"/>
          </p:cNvSpPr>
          <p:nvPr>
            <p:ph type="title"/>
          </p:nvPr>
        </p:nvSpPr>
        <p:spPr>
          <a:xfrm>
            <a:off x="0" y="-105550"/>
            <a:ext cx="91440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sz="3400" b="1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特殊教育</a:t>
            </a:r>
            <a:endParaRPr sz="34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27" name="Google Shape;327;g2f9128bef62_1_15"/>
          <p:cNvSpPr txBox="1">
            <a:spLocks noGrp="1"/>
          </p:cNvSpPr>
          <p:nvPr>
            <p:ph type="title"/>
          </p:nvPr>
        </p:nvSpPr>
        <p:spPr>
          <a:xfrm>
            <a:off x="141175" y="540850"/>
            <a:ext cx="35013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sz="3400" b="1">
                <a:solidFill>
                  <a:srgbClr val="F30B00"/>
                </a:solidFill>
                <a:latin typeface="DFKai-SB"/>
                <a:ea typeface="DFKai-SB"/>
                <a:cs typeface="DFKai-SB"/>
                <a:sym typeface="DFKai-SB"/>
              </a:rPr>
              <a:t>身心障礙類</a:t>
            </a:r>
            <a:endParaRPr sz="3400">
              <a:solidFill>
                <a:srgbClr val="F30B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28" name="Google Shape;328;g2f9128bef62_1_15"/>
          <p:cNvSpPr txBox="1">
            <a:spLocks noGrp="1"/>
          </p:cNvSpPr>
          <p:nvPr>
            <p:ph type="title"/>
          </p:nvPr>
        </p:nvSpPr>
        <p:spPr>
          <a:xfrm>
            <a:off x="1149050" y="1067350"/>
            <a:ext cx="7103410" cy="19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sz="25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智能障礙、視覺障礙、聽覺障礙、語言障礙、肢體障礙、腦性麻痺、身體病弱、情緒行為障礙、學習障礙、多重障礙、</a:t>
            </a:r>
            <a:r>
              <a:rPr lang="zh-TW" sz="2500" b="1" u="sng" dirty="0">
                <a:solidFill>
                  <a:srgbClr val="0000FF"/>
                </a:solidFill>
                <a:latin typeface="DFKai-SB"/>
                <a:ea typeface="DFKai-SB"/>
                <a:cs typeface="DFKai-SB"/>
                <a:sym typeface="DFKai-SB"/>
              </a:rPr>
              <a:t>自閉症</a:t>
            </a:r>
            <a:r>
              <a:rPr lang="zh-TW" sz="25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、發展遲緩、其他</a:t>
            </a:r>
            <a:endParaRPr sz="2500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329" name="Google Shape;329;g2f9128bef62_1_15"/>
          <p:cNvSpPr txBox="1">
            <a:spLocks noGrp="1"/>
          </p:cNvSpPr>
          <p:nvPr>
            <p:ph type="title"/>
          </p:nvPr>
        </p:nvSpPr>
        <p:spPr>
          <a:xfrm>
            <a:off x="64975" y="2750650"/>
            <a:ext cx="35013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sz="3400" b="1">
                <a:solidFill>
                  <a:srgbClr val="F30B00"/>
                </a:solidFill>
                <a:latin typeface="DFKai-SB"/>
                <a:ea typeface="DFKai-SB"/>
                <a:cs typeface="DFKai-SB"/>
                <a:sym typeface="DFKai-SB"/>
              </a:rPr>
              <a:t>資賦優異類</a:t>
            </a:r>
            <a:endParaRPr sz="3400">
              <a:solidFill>
                <a:srgbClr val="F30B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30" name="Google Shape;330;g2f9128bef62_1_15"/>
          <p:cNvSpPr txBox="1">
            <a:spLocks noGrp="1"/>
          </p:cNvSpPr>
          <p:nvPr>
            <p:ph type="title"/>
          </p:nvPr>
        </p:nvSpPr>
        <p:spPr>
          <a:xfrm>
            <a:off x="1183850" y="3050650"/>
            <a:ext cx="7159200" cy="19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sz="250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一般智能、學術性向、藝術才能、創造能力、領導能力、其它特殊才能</a:t>
            </a:r>
            <a:endParaRPr sz="250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51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43</a:t>
            </a:fld>
            <a:endParaRPr/>
          </a:p>
        </p:txBody>
      </p:sp>
      <p:sp>
        <p:nvSpPr>
          <p:cNvPr id="507" name="Google Shape;507;p51"/>
          <p:cNvSpPr txBox="1">
            <a:spLocks noGrp="1"/>
          </p:cNvSpPr>
          <p:nvPr>
            <p:ph type="title"/>
          </p:nvPr>
        </p:nvSpPr>
        <p:spPr>
          <a:xfrm>
            <a:off x="1082100" y="1400150"/>
            <a:ext cx="6979800" cy="20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zh-TW" sz="12000" b="1" dirty="0">
                <a:solidFill>
                  <a:srgbClr val="F30B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自閉症</a:t>
            </a:r>
            <a:endParaRPr sz="1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49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44</a:t>
            </a:fld>
            <a:endParaRPr/>
          </a:p>
        </p:txBody>
      </p:sp>
      <p:pic>
        <p:nvPicPr>
          <p:cNvPr id="513" name="Google Shape;513;p49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60425" y="919875"/>
            <a:ext cx="6693626" cy="3829975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Google Shape;514;p49"/>
          <p:cNvSpPr txBox="1"/>
          <p:nvPr/>
        </p:nvSpPr>
        <p:spPr>
          <a:xfrm>
            <a:off x="2444938" y="179882"/>
            <a:ext cx="3924600" cy="8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zh-TW" sz="3000" b="0" i="0" u="sng" strike="noStrike" cap="none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影片欣賞~認識自閉症</a:t>
            </a:r>
            <a:endParaRPr sz="3000" b="0" i="0" u="none" strike="noStrike" cap="none">
              <a:solidFill>
                <a:srgbClr val="0000CC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 smtClean="0"/>
              <a:t>45</a:t>
            </a:fld>
            <a:endParaRPr lang="zh-TW" altLang="en-US"/>
          </a:p>
        </p:txBody>
      </p:sp>
      <p:sp>
        <p:nvSpPr>
          <p:cNvPr id="5" name="Google Shape;520;p78"/>
          <p:cNvSpPr txBox="1">
            <a:spLocks noGrp="1"/>
          </p:cNvSpPr>
          <p:nvPr>
            <p:ph type="title"/>
          </p:nvPr>
        </p:nvSpPr>
        <p:spPr>
          <a:xfrm>
            <a:off x="887718" y="987552"/>
            <a:ext cx="6978650" cy="664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altLang="en-US" sz="4800" b="1" dirty="0">
                <a:solidFill>
                  <a:srgbClr val="A20700"/>
                </a:solidFill>
                <a:latin typeface="DFKai-SB"/>
                <a:ea typeface="DFKai-SB"/>
                <a:cs typeface="DFKai-SB"/>
                <a:sym typeface="DFKai-SB"/>
              </a:rPr>
              <a:t>影片討論</a:t>
            </a:r>
            <a:endParaRPr sz="4800" b="1" dirty="0">
              <a:solidFill>
                <a:srgbClr val="A207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6" name="Google Shape;521;p78"/>
          <p:cNvSpPr txBox="1"/>
          <p:nvPr/>
        </p:nvSpPr>
        <p:spPr>
          <a:xfrm>
            <a:off x="930360" y="2370144"/>
            <a:ext cx="6936008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1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1.</a:t>
            </a:r>
            <a:r>
              <a:rPr lang="zh-TW" altLang="en-US" sz="3200" b="1" dirty="0">
                <a:latin typeface="DFKai-SB"/>
                <a:ea typeface="DFKai-SB"/>
                <a:cs typeface="DFKai-SB"/>
                <a:sym typeface="DFKai-SB"/>
              </a:rPr>
              <a:t>在</a:t>
            </a:r>
            <a:r>
              <a:rPr lang="zh-TW" altLang="en-US" sz="3200" b="1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影片中，你看到了什麼？</a:t>
            </a:r>
            <a:endParaRPr lang="en-US" altLang="zh-TW" sz="3200" b="1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</p:spTree>
    <p:extLst>
      <p:ext uri="{BB962C8B-B14F-4D97-AF65-F5344CB8AC3E}">
        <p14:creationId xmlns:p14="http://schemas.microsoft.com/office/powerpoint/2010/main" val="105218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 smtClean="0"/>
              <a:t>46</a:t>
            </a:fld>
            <a:endParaRPr lang="zh-TW" altLang="en-US"/>
          </a:p>
        </p:txBody>
      </p:sp>
      <p:sp>
        <p:nvSpPr>
          <p:cNvPr id="5" name="Google Shape;520;p78"/>
          <p:cNvSpPr txBox="1">
            <a:spLocks noGrp="1"/>
          </p:cNvSpPr>
          <p:nvPr>
            <p:ph type="title"/>
          </p:nvPr>
        </p:nvSpPr>
        <p:spPr>
          <a:xfrm>
            <a:off x="887718" y="987552"/>
            <a:ext cx="6978650" cy="664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altLang="en-US" sz="4800" b="1" dirty="0">
                <a:solidFill>
                  <a:srgbClr val="A20700"/>
                </a:solidFill>
                <a:latin typeface="DFKai-SB"/>
                <a:ea typeface="DFKai-SB"/>
                <a:cs typeface="DFKai-SB"/>
                <a:sym typeface="DFKai-SB"/>
              </a:rPr>
              <a:t>影片討論</a:t>
            </a:r>
            <a:endParaRPr sz="4800" b="1" dirty="0">
              <a:solidFill>
                <a:srgbClr val="A207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6" name="Google Shape;521;p78"/>
          <p:cNvSpPr txBox="1"/>
          <p:nvPr/>
        </p:nvSpPr>
        <p:spPr>
          <a:xfrm>
            <a:off x="1041197" y="2370144"/>
            <a:ext cx="6936008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TW" sz="3200" b="1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2</a:t>
            </a:r>
            <a:r>
              <a:rPr lang="zh-TW" sz="3200" b="1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.</a:t>
            </a:r>
            <a:r>
              <a:rPr lang="zh-TW" altLang="zh-TW" sz="3200" b="1" dirty="0">
                <a:ea typeface="標楷體" panose="03000509000000000000" pitchFamily="65" charset="-120"/>
                <a:cs typeface="新細明體" panose="02020500000000000000" pitchFamily="18" charset="-120"/>
              </a:rPr>
              <a:t>自閉症患者可能遇到哪些挑戰？</a:t>
            </a:r>
            <a:endParaRPr lang="en-US" altLang="zh-TW" sz="3200" b="1" dirty="0">
              <a:latin typeface="DFKai-SB"/>
              <a:ea typeface="DFKai-SB"/>
              <a:cs typeface="DFKai-SB"/>
              <a:sym typeface="DFKai-SB"/>
            </a:endParaRPr>
          </a:p>
        </p:txBody>
      </p:sp>
    </p:spTree>
    <p:extLst>
      <p:ext uri="{BB962C8B-B14F-4D97-AF65-F5344CB8AC3E}">
        <p14:creationId xmlns:p14="http://schemas.microsoft.com/office/powerpoint/2010/main" val="118462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 smtClean="0"/>
              <a:t>47</a:t>
            </a:fld>
            <a:endParaRPr lang="zh-TW" altLang="en-US"/>
          </a:p>
        </p:txBody>
      </p:sp>
      <p:sp>
        <p:nvSpPr>
          <p:cNvPr id="5" name="Google Shape;520;p78"/>
          <p:cNvSpPr txBox="1">
            <a:spLocks noGrp="1"/>
          </p:cNvSpPr>
          <p:nvPr>
            <p:ph type="title"/>
          </p:nvPr>
        </p:nvSpPr>
        <p:spPr>
          <a:xfrm>
            <a:off x="887718" y="987552"/>
            <a:ext cx="6978650" cy="664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altLang="en-US" sz="4800" b="1" dirty="0">
                <a:solidFill>
                  <a:srgbClr val="A20700"/>
                </a:solidFill>
                <a:latin typeface="DFKai-SB"/>
                <a:ea typeface="DFKai-SB"/>
                <a:cs typeface="DFKai-SB"/>
                <a:sym typeface="DFKai-SB"/>
              </a:rPr>
              <a:t>影片討論</a:t>
            </a:r>
            <a:endParaRPr sz="4800" b="1" dirty="0">
              <a:solidFill>
                <a:srgbClr val="A207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6" name="Google Shape;521;p78"/>
          <p:cNvSpPr txBox="1"/>
          <p:nvPr/>
        </p:nvSpPr>
        <p:spPr>
          <a:xfrm>
            <a:off x="1103996" y="2009926"/>
            <a:ext cx="6936008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TW" sz="3200" b="1" dirty="0">
                <a:latin typeface="DFKai-SB"/>
                <a:ea typeface="DFKai-SB"/>
                <a:cs typeface="DFKai-SB"/>
                <a:sym typeface="DFKai-SB"/>
              </a:rPr>
              <a:t>3</a:t>
            </a:r>
            <a:r>
              <a:rPr lang="zh-TW" altLang="zh-TW" sz="3200" b="1" dirty="0">
                <a:latin typeface="DFKai-SB"/>
                <a:ea typeface="DFKai-SB"/>
                <a:cs typeface="DFKai-SB"/>
                <a:sym typeface="DFKai-SB"/>
              </a:rPr>
              <a:t>.</a:t>
            </a:r>
            <a:r>
              <a:rPr lang="zh-TW" altLang="zh-TW" sz="3200" b="1" dirty="0">
                <a:ea typeface="標楷體" panose="03000509000000000000" pitchFamily="65" charset="-120"/>
                <a:cs typeface="新細明體" panose="02020500000000000000" pitchFamily="18" charset="-120"/>
              </a:rPr>
              <a:t>自閉症患者在感受到內心的混亂時，可能會表現出哪些行為？</a:t>
            </a:r>
            <a:endParaRPr lang="en-US" altLang="zh-TW" sz="3200" b="1" dirty="0">
              <a:latin typeface="DFKai-SB"/>
              <a:ea typeface="DFKai-SB"/>
              <a:cs typeface="DFKai-SB"/>
              <a:sym typeface="DFKai-SB"/>
            </a:endParaRPr>
          </a:p>
        </p:txBody>
      </p:sp>
    </p:spTree>
    <p:extLst>
      <p:ext uri="{BB962C8B-B14F-4D97-AF65-F5344CB8AC3E}">
        <p14:creationId xmlns:p14="http://schemas.microsoft.com/office/powerpoint/2010/main" val="203902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 smtClean="0"/>
              <a:t>48</a:t>
            </a:fld>
            <a:endParaRPr lang="zh-TW" altLang="en-US"/>
          </a:p>
        </p:txBody>
      </p:sp>
      <p:sp>
        <p:nvSpPr>
          <p:cNvPr id="5" name="Google Shape;520;p78"/>
          <p:cNvSpPr txBox="1">
            <a:spLocks noGrp="1"/>
          </p:cNvSpPr>
          <p:nvPr>
            <p:ph type="title"/>
          </p:nvPr>
        </p:nvSpPr>
        <p:spPr>
          <a:xfrm>
            <a:off x="887718" y="987552"/>
            <a:ext cx="6978650" cy="664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altLang="en-US" sz="4800" b="1" dirty="0">
                <a:solidFill>
                  <a:srgbClr val="A20700"/>
                </a:solidFill>
                <a:latin typeface="DFKai-SB"/>
                <a:ea typeface="DFKai-SB"/>
                <a:cs typeface="DFKai-SB"/>
                <a:sym typeface="DFKai-SB"/>
              </a:rPr>
              <a:t>影片討論</a:t>
            </a:r>
            <a:endParaRPr sz="4800" b="1" dirty="0">
              <a:solidFill>
                <a:srgbClr val="A207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6" name="Google Shape;521;p78"/>
          <p:cNvSpPr txBox="1"/>
          <p:nvPr/>
        </p:nvSpPr>
        <p:spPr>
          <a:xfrm>
            <a:off x="1103996" y="2370144"/>
            <a:ext cx="6936008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TW" sz="3200" b="1" dirty="0">
                <a:latin typeface="DFKai-SB"/>
                <a:ea typeface="DFKai-SB"/>
                <a:cs typeface="DFKai-SB"/>
                <a:sym typeface="DFKai-SB"/>
              </a:rPr>
              <a:t>4</a:t>
            </a:r>
            <a:r>
              <a:rPr lang="zh-TW" altLang="zh-TW" sz="3200" b="1" dirty="0">
                <a:latin typeface="DFKai-SB"/>
                <a:ea typeface="DFKai-SB"/>
                <a:cs typeface="DFKai-SB"/>
                <a:sym typeface="DFKai-SB"/>
              </a:rPr>
              <a:t>.</a:t>
            </a:r>
            <a:r>
              <a:rPr lang="zh-TW" altLang="en-US" sz="3200" b="1" dirty="0">
                <a:ea typeface="標楷體" panose="03000509000000000000" pitchFamily="65" charset="-120"/>
                <a:cs typeface="DFKai-SB"/>
              </a:rPr>
              <a:t>分享看完影片的心得。</a:t>
            </a:r>
            <a:endParaRPr lang="en-US" altLang="zh-TW" sz="3200" b="1" dirty="0">
              <a:latin typeface="DFKai-SB"/>
              <a:ea typeface="DFKai-SB"/>
              <a:cs typeface="DFKai-SB"/>
              <a:sym typeface="DFKai-SB"/>
            </a:endParaRPr>
          </a:p>
        </p:txBody>
      </p:sp>
    </p:spTree>
    <p:extLst>
      <p:ext uri="{BB962C8B-B14F-4D97-AF65-F5344CB8AC3E}">
        <p14:creationId xmlns:p14="http://schemas.microsoft.com/office/powerpoint/2010/main" val="146440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82100" y="629279"/>
            <a:ext cx="6979800" cy="3888923"/>
          </a:xfrm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zh-TW" altLang="en-US" sz="2800" b="1" cap="all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我們天生獨一無二</a:t>
            </a:r>
            <a:br>
              <a:rPr lang="en-US" altLang="zh-TW" sz="28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zh-TW" sz="28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沒有完全相同的人</a:t>
            </a:r>
            <a:br>
              <a:rPr lang="en-US" altLang="zh-TW" sz="28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zh-TW" sz="2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每個人的特質或優弱勢都不一樣</a:t>
            </a:r>
            <a:br>
              <a:rPr lang="en-US" altLang="zh-TW" sz="2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zh-TW" sz="28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而他們只是某些特質和大家不同</a:t>
            </a:r>
            <a:br>
              <a:rPr lang="en-US" altLang="zh-TW" sz="28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8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我們</a:t>
            </a:r>
            <a:r>
              <a:rPr lang="zh-TW" altLang="en-US" sz="2800" b="1" cap="all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要學會</a:t>
            </a:r>
            <a:r>
              <a:rPr lang="zh-TW" altLang="en-US" sz="2800" b="1" cap="all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尊重彼此的差異</a:t>
            </a:r>
            <a:br>
              <a:rPr lang="en-US" altLang="zh-TW" sz="2800" b="1" cap="all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800" b="1" cap="all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在成長的道路上一同跨越ㄞˋ擁抱ㄞˋ</a:t>
            </a:r>
            <a:endParaRPr lang="zh-TW" altLang="en-US" sz="2800" b="1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 smtClean="0"/>
              <a:t>49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1765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5</a:t>
            </a:fld>
            <a:endParaRPr/>
          </a:p>
        </p:txBody>
      </p:sp>
      <p:sp>
        <p:nvSpPr>
          <p:cNvPr id="66" name="Google Shape;66;p3"/>
          <p:cNvSpPr txBox="1"/>
          <p:nvPr/>
        </p:nvSpPr>
        <p:spPr>
          <a:xfrm>
            <a:off x="1082100" y="2214525"/>
            <a:ext cx="7105200" cy="96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4300" b="1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2.</a:t>
            </a:r>
            <a:r>
              <a:rPr lang="zh-TW" sz="43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認識自閉症</a:t>
            </a:r>
            <a:endParaRPr sz="4300" b="0" i="0" u="none" strike="noStrike" cap="none" dirty="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67" name="Google Shape;67;p3"/>
          <p:cNvSpPr txBox="1">
            <a:spLocks noGrp="1"/>
          </p:cNvSpPr>
          <p:nvPr>
            <p:ph type="title"/>
          </p:nvPr>
        </p:nvSpPr>
        <p:spPr>
          <a:xfrm>
            <a:off x="1082100" y="962211"/>
            <a:ext cx="7336686" cy="961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sz="4400" b="1" i="0" u="none" strike="noStrike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1.</a:t>
            </a:r>
            <a:r>
              <a:rPr lang="zh-TW" sz="440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養成良好的學習行為表現</a:t>
            </a:r>
            <a:endParaRPr sz="44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78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50</a:t>
            </a:fld>
            <a:endParaRPr/>
          </a:p>
        </p:txBody>
      </p:sp>
      <p:sp>
        <p:nvSpPr>
          <p:cNvPr id="520" name="Google Shape;520;p78"/>
          <p:cNvSpPr txBox="1">
            <a:spLocks noGrp="1"/>
          </p:cNvSpPr>
          <p:nvPr>
            <p:ph type="title"/>
          </p:nvPr>
        </p:nvSpPr>
        <p:spPr>
          <a:xfrm>
            <a:off x="808325" y="751971"/>
            <a:ext cx="6978650" cy="664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sz="4800" b="1" dirty="0">
                <a:solidFill>
                  <a:srgbClr val="A20700"/>
                </a:solidFill>
                <a:latin typeface="DFKai-SB"/>
                <a:ea typeface="DFKai-SB"/>
                <a:cs typeface="DFKai-SB"/>
                <a:sym typeface="DFKai-SB"/>
              </a:rPr>
              <a:t>自閉症的概述</a:t>
            </a:r>
            <a:endParaRPr sz="4800" b="1" dirty="0">
              <a:solidFill>
                <a:srgbClr val="A207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521" name="Google Shape;521;p78"/>
          <p:cNvSpPr txBox="1"/>
          <p:nvPr/>
        </p:nvSpPr>
        <p:spPr>
          <a:xfrm>
            <a:off x="887718" y="1629088"/>
            <a:ext cx="8256282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1.自閉症是一種</a:t>
            </a:r>
            <a:r>
              <a:rPr lang="zh-TW" sz="2800" b="0" i="0" u="none" strike="noStrike" cap="none" dirty="0">
                <a:solidFill>
                  <a:srgbClr val="C00000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先天腦部功能受損</a:t>
            </a:r>
            <a:r>
              <a:rPr lang="zh-TW" sz="28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而引起的</a:t>
            </a:r>
            <a:endParaRPr sz="2800" b="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  發展障礙。</a:t>
            </a:r>
            <a:endParaRPr sz="2800" b="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2.通常在</a:t>
            </a:r>
            <a:r>
              <a:rPr lang="zh-TW" sz="2800" b="0" i="0" u="none" strike="noStrike" cap="none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二歲半至三歲以前</a:t>
            </a:r>
            <a:r>
              <a:rPr lang="zh-TW" sz="28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就可被發現。</a:t>
            </a:r>
            <a:endParaRPr sz="2800" b="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79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51</a:t>
            </a:fld>
            <a:endParaRPr/>
          </a:p>
        </p:txBody>
      </p:sp>
      <p:sp>
        <p:nvSpPr>
          <p:cNvPr id="527" name="Google Shape;527;p79"/>
          <p:cNvSpPr txBox="1"/>
          <p:nvPr/>
        </p:nvSpPr>
        <p:spPr>
          <a:xfrm>
            <a:off x="2317297" y="265735"/>
            <a:ext cx="4509405" cy="7694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400" b="1" i="0" u="none" strike="noStrike" cap="none">
                <a:solidFill>
                  <a:srgbClr val="A20700"/>
                </a:solidFill>
                <a:latin typeface="DFKai-SB"/>
                <a:ea typeface="DFKai-SB"/>
                <a:cs typeface="DFKai-SB"/>
                <a:sym typeface="DFKai-SB"/>
              </a:rPr>
              <a:t>自閉症三大特徵</a:t>
            </a:r>
            <a:endParaRPr sz="4400" b="1" i="0" u="none" strike="noStrike" cap="none">
              <a:solidFill>
                <a:srgbClr val="A207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528" name="Google Shape;528;p79"/>
          <p:cNvSpPr/>
          <p:nvPr/>
        </p:nvSpPr>
        <p:spPr>
          <a:xfrm>
            <a:off x="1347226" y="1271329"/>
            <a:ext cx="1334123" cy="1268300"/>
          </a:xfrm>
          <a:prstGeom prst="ellipse">
            <a:avLst/>
          </a:prstGeom>
          <a:solidFill>
            <a:srgbClr val="33894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p79"/>
          <p:cNvSpPr/>
          <p:nvPr/>
        </p:nvSpPr>
        <p:spPr>
          <a:xfrm>
            <a:off x="1300368" y="1271329"/>
            <a:ext cx="1341618" cy="1268300"/>
          </a:xfrm>
          <a:prstGeom prst="ellipse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p79"/>
          <p:cNvSpPr txBox="1"/>
          <p:nvPr/>
        </p:nvSpPr>
        <p:spPr>
          <a:xfrm>
            <a:off x="1691997" y="1532939"/>
            <a:ext cx="103432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000" b="0" i="0" u="none" strike="noStrike" cap="none">
                <a:solidFill>
                  <a:schemeClr val="lt1"/>
                </a:solidFill>
                <a:latin typeface="Baumans"/>
                <a:ea typeface="Baumans"/>
                <a:cs typeface="Baumans"/>
                <a:sym typeface="Baumans"/>
              </a:rPr>
              <a:t>01</a:t>
            </a:r>
            <a:endParaRPr sz="4000" b="0" i="0" u="none" strike="noStrike" cap="none">
              <a:solidFill>
                <a:schemeClr val="lt1"/>
              </a:solidFill>
              <a:latin typeface="Baumans"/>
              <a:ea typeface="Baumans"/>
              <a:cs typeface="Baumans"/>
              <a:sym typeface="Baumans"/>
            </a:endParaRPr>
          </a:p>
        </p:txBody>
      </p:sp>
      <p:sp>
        <p:nvSpPr>
          <p:cNvPr id="531" name="Google Shape;531;p79"/>
          <p:cNvSpPr txBox="1"/>
          <p:nvPr/>
        </p:nvSpPr>
        <p:spPr>
          <a:xfrm>
            <a:off x="664662" y="2738588"/>
            <a:ext cx="2699249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600" b="1" i="0" u="none" strike="noStrike" cap="none">
                <a:solidFill>
                  <a:srgbClr val="C00000"/>
                </a:solidFill>
                <a:latin typeface="DFKai-SB"/>
                <a:ea typeface="DFKai-SB"/>
                <a:cs typeface="DFKai-SB"/>
                <a:sym typeface="DFKai-SB"/>
              </a:rPr>
              <a:t>人際關係的障礙</a:t>
            </a:r>
            <a:endParaRPr sz="3600" b="1" i="0" u="none" strike="noStrike" cap="none">
              <a:solidFill>
                <a:srgbClr val="C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532" name="Google Shape;532;p79"/>
          <p:cNvSpPr txBox="1"/>
          <p:nvPr/>
        </p:nvSpPr>
        <p:spPr>
          <a:xfrm>
            <a:off x="3410769" y="1356610"/>
            <a:ext cx="3762024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Noto Sans Symbols"/>
              <a:buChar char="⮚"/>
            </a:pPr>
            <a:r>
              <a:rPr lang="zh-TW" sz="3000" b="0" i="0" u="none" strike="noStrike" cap="none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不理會他人叫喚。</a:t>
            </a:r>
            <a:endParaRPr/>
          </a:p>
        </p:txBody>
      </p:sp>
      <p:sp>
        <p:nvSpPr>
          <p:cNvPr id="533" name="Google Shape;533;p79"/>
          <p:cNvSpPr txBox="1"/>
          <p:nvPr/>
        </p:nvSpPr>
        <p:spPr>
          <a:xfrm>
            <a:off x="3401386" y="1963826"/>
            <a:ext cx="3762024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Noto Sans Symbols"/>
              <a:buChar char="⮚"/>
            </a:pPr>
            <a:r>
              <a:rPr lang="zh-TW" sz="3000" b="0" i="0" u="none" strike="noStrike" cap="none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避開他人眼神。</a:t>
            </a:r>
            <a:endParaRPr/>
          </a:p>
        </p:txBody>
      </p:sp>
      <p:sp>
        <p:nvSpPr>
          <p:cNvPr id="534" name="Google Shape;534;p79"/>
          <p:cNvSpPr txBox="1"/>
          <p:nvPr/>
        </p:nvSpPr>
        <p:spPr>
          <a:xfrm>
            <a:off x="3410769" y="2628436"/>
            <a:ext cx="492565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Noto Sans Symbols"/>
              <a:buChar char="⮚"/>
            </a:pPr>
            <a:r>
              <a:rPr lang="zh-TW" sz="3000" b="0" i="0" u="none" strike="noStrike" cap="none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難以與他人建立感情聯繫。</a:t>
            </a:r>
            <a:endParaRPr/>
          </a:p>
        </p:txBody>
      </p:sp>
      <p:sp>
        <p:nvSpPr>
          <p:cNvPr id="535" name="Google Shape;535;p79"/>
          <p:cNvSpPr txBox="1"/>
          <p:nvPr/>
        </p:nvSpPr>
        <p:spPr>
          <a:xfrm>
            <a:off x="3410769" y="3315425"/>
            <a:ext cx="492565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Noto Sans Symbols"/>
              <a:buChar char="⮚"/>
            </a:pPr>
            <a:r>
              <a:rPr lang="zh-TW" sz="3000" b="0" i="0" u="none" strike="noStrike" cap="none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比較缺乏團隊合作能力。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80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52</a:t>
            </a:fld>
            <a:endParaRPr/>
          </a:p>
        </p:txBody>
      </p:sp>
      <p:sp>
        <p:nvSpPr>
          <p:cNvPr id="541" name="Google Shape;541;p80"/>
          <p:cNvSpPr/>
          <p:nvPr/>
        </p:nvSpPr>
        <p:spPr>
          <a:xfrm rot="-1379387">
            <a:off x="1678996" y="1281257"/>
            <a:ext cx="979585" cy="979585"/>
          </a:xfrm>
          <a:prstGeom prst="rect">
            <a:avLst/>
          </a:prstGeom>
          <a:solidFill>
            <a:srgbClr val="F3B1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p80"/>
          <p:cNvSpPr txBox="1"/>
          <p:nvPr/>
        </p:nvSpPr>
        <p:spPr>
          <a:xfrm>
            <a:off x="1787904" y="1470967"/>
            <a:ext cx="761768" cy="600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300" b="0" i="0" u="none" strike="noStrike" cap="none">
                <a:solidFill>
                  <a:schemeClr val="lt1"/>
                </a:solidFill>
                <a:latin typeface="Baumans"/>
                <a:ea typeface="Baumans"/>
                <a:cs typeface="Baumans"/>
                <a:sym typeface="Baumans"/>
              </a:rPr>
              <a:t>02</a:t>
            </a:r>
            <a:endParaRPr sz="3300" b="0" i="0" u="none" strike="noStrike" cap="none">
              <a:solidFill>
                <a:schemeClr val="lt1"/>
              </a:solidFill>
              <a:latin typeface="Baumans"/>
              <a:ea typeface="Baumans"/>
              <a:cs typeface="Baumans"/>
              <a:sym typeface="Baumans"/>
            </a:endParaRPr>
          </a:p>
        </p:txBody>
      </p:sp>
      <p:sp>
        <p:nvSpPr>
          <p:cNvPr id="543" name="Google Shape;543;p80"/>
          <p:cNvSpPr/>
          <p:nvPr/>
        </p:nvSpPr>
        <p:spPr>
          <a:xfrm rot="-1379387">
            <a:off x="1509247" y="1173693"/>
            <a:ext cx="1306113" cy="1306113"/>
          </a:xfrm>
          <a:prstGeom prst="rect">
            <a:avLst/>
          </a:prstGeom>
          <a:noFill/>
          <a:ln w="76200" cap="flat" cmpd="sng">
            <a:solidFill>
              <a:srgbClr val="2B8BC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" name="Google Shape;544;p80"/>
          <p:cNvSpPr txBox="1"/>
          <p:nvPr/>
        </p:nvSpPr>
        <p:spPr>
          <a:xfrm>
            <a:off x="916642" y="2759989"/>
            <a:ext cx="2699249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600" b="1" i="0" u="none" strike="noStrike" cap="none">
                <a:solidFill>
                  <a:srgbClr val="C00000"/>
                </a:solidFill>
                <a:latin typeface="DFKai-SB"/>
                <a:ea typeface="DFKai-SB"/>
                <a:cs typeface="DFKai-SB"/>
                <a:sym typeface="DFKai-SB"/>
              </a:rPr>
              <a:t>溝通能力的障礙</a:t>
            </a:r>
            <a:endParaRPr sz="3600" b="1" i="0" u="none" strike="noStrike" cap="none">
              <a:solidFill>
                <a:srgbClr val="C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545" name="Google Shape;545;p80"/>
          <p:cNvSpPr txBox="1"/>
          <p:nvPr/>
        </p:nvSpPr>
        <p:spPr>
          <a:xfrm>
            <a:off x="3615891" y="970500"/>
            <a:ext cx="4261439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Noto Sans Symbols"/>
              <a:buChar char="⮚"/>
            </a:pPr>
            <a:r>
              <a:rPr lang="zh-TW" sz="3000" b="0" i="0" u="none" strike="noStrike" cap="none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難以理解他人的語意。</a:t>
            </a:r>
            <a:endParaRPr/>
          </a:p>
        </p:txBody>
      </p:sp>
      <p:sp>
        <p:nvSpPr>
          <p:cNvPr id="546" name="Google Shape;546;p80"/>
          <p:cNvSpPr txBox="1"/>
          <p:nvPr/>
        </p:nvSpPr>
        <p:spPr>
          <a:xfrm>
            <a:off x="3615891" y="1771049"/>
            <a:ext cx="4261439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Noto Sans Symbols"/>
              <a:buChar char="⮚"/>
            </a:pPr>
            <a:r>
              <a:rPr lang="zh-TW" sz="3000" b="0" i="0" u="none" strike="noStrike" cap="none" dirty="0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難以表達自身想法。</a:t>
            </a:r>
            <a:endParaRPr dirty="0"/>
          </a:p>
        </p:txBody>
      </p:sp>
      <p:sp>
        <p:nvSpPr>
          <p:cNvPr id="547" name="Google Shape;547;p80"/>
          <p:cNvSpPr txBox="1"/>
          <p:nvPr/>
        </p:nvSpPr>
        <p:spPr>
          <a:xfrm>
            <a:off x="3615891" y="2670497"/>
            <a:ext cx="426143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Noto Sans Symbols"/>
              <a:buChar char="⮚"/>
            </a:pPr>
            <a:r>
              <a:rPr lang="zh-TW" sz="3000" b="0" i="0" u="none" strike="noStrike" cap="none" dirty="0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經常答非所問、</a:t>
            </a:r>
            <a:endParaRPr sz="3000" b="0" i="0" u="none" strike="noStrike" cap="none" dirty="0">
              <a:solidFill>
                <a:srgbClr val="0000CC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000" b="0" i="0" u="none" strike="noStrike" cap="none" dirty="0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  或不斷重複一樣的話。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81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53</a:t>
            </a:fld>
            <a:endParaRPr/>
          </a:p>
        </p:txBody>
      </p:sp>
      <p:grpSp>
        <p:nvGrpSpPr>
          <p:cNvPr id="553" name="Google Shape;553;p81"/>
          <p:cNvGrpSpPr/>
          <p:nvPr/>
        </p:nvGrpSpPr>
        <p:grpSpPr>
          <a:xfrm>
            <a:off x="1282227" y="867258"/>
            <a:ext cx="1814264" cy="1545535"/>
            <a:chOff x="1191291" y="514771"/>
            <a:chExt cx="2059363" cy="1754330"/>
          </a:xfrm>
        </p:grpSpPr>
        <p:sp>
          <p:nvSpPr>
            <p:cNvPr id="554" name="Google Shape;554;p81"/>
            <p:cNvSpPr/>
            <p:nvPr/>
          </p:nvSpPr>
          <p:spPr>
            <a:xfrm>
              <a:off x="1191291" y="514771"/>
              <a:ext cx="1944472" cy="1658520"/>
            </a:xfrm>
            <a:prstGeom prst="triangle">
              <a:avLst>
                <a:gd name="adj" fmla="val 50000"/>
              </a:avLst>
            </a:prstGeom>
            <a:noFill/>
            <a:ln w="76200" cap="flat" cmpd="sng">
              <a:solidFill>
                <a:srgbClr val="2574A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" name="Google Shape;555;p81"/>
            <p:cNvSpPr/>
            <p:nvPr/>
          </p:nvSpPr>
          <p:spPr>
            <a:xfrm>
              <a:off x="1306182" y="610581"/>
              <a:ext cx="1944472" cy="1658520"/>
            </a:xfrm>
            <a:prstGeom prst="triangle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92D05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" name="Google Shape;556;p81"/>
            <p:cNvSpPr txBox="1"/>
            <p:nvPr/>
          </p:nvSpPr>
          <p:spPr>
            <a:xfrm>
              <a:off x="1973037" y="1439841"/>
              <a:ext cx="1015691" cy="769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sz="4400" b="0" i="0" u="none" strike="noStrike" cap="none">
                  <a:solidFill>
                    <a:schemeClr val="lt1"/>
                  </a:solidFill>
                  <a:latin typeface="Baumans"/>
                  <a:ea typeface="Baumans"/>
                  <a:cs typeface="Baumans"/>
                  <a:sym typeface="Baumans"/>
                </a:rPr>
                <a:t>03</a:t>
              </a:r>
              <a:endParaRPr sz="4400" b="0" i="0" u="none" strike="noStrike" cap="none">
                <a:solidFill>
                  <a:schemeClr val="lt1"/>
                </a:solidFill>
                <a:latin typeface="Baumans"/>
                <a:ea typeface="Baumans"/>
                <a:cs typeface="Baumans"/>
                <a:sym typeface="Baumans"/>
              </a:endParaRPr>
            </a:p>
          </p:txBody>
        </p:sp>
      </p:grpSp>
      <p:sp>
        <p:nvSpPr>
          <p:cNvPr id="557" name="Google Shape;557;p81"/>
          <p:cNvSpPr/>
          <p:nvPr/>
        </p:nvSpPr>
        <p:spPr>
          <a:xfrm>
            <a:off x="767152" y="2460722"/>
            <a:ext cx="3152525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1" i="0" u="none" strike="noStrike" cap="none">
                <a:solidFill>
                  <a:srgbClr val="C00000"/>
                </a:solidFill>
                <a:latin typeface="DFKai-SB"/>
                <a:ea typeface="DFKai-SB"/>
                <a:cs typeface="DFKai-SB"/>
                <a:sym typeface="DFKai-SB"/>
              </a:rPr>
              <a:t>侷限且重複的</a:t>
            </a:r>
            <a:endParaRPr sz="3200" b="1" i="0" u="none" strike="noStrike" cap="none">
              <a:solidFill>
                <a:srgbClr val="C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1" i="0" u="none" strike="noStrike" cap="none">
                <a:solidFill>
                  <a:srgbClr val="C00000"/>
                </a:solidFill>
                <a:latin typeface="DFKai-SB"/>
                <a:ea typeface="DFKai-SB"/>
                <a:cs typeface="DFKai-SB"/>
                <a:sym typeface="DFKai-SB"/>
              </a:rPr>
              <a:t>行為、興趣或</a:t>
            </a:r>
            <a:endParaRPr sz="3200" b="1" i="0" u="none" strike="noStrike" cap="none">
              <a:solidFill>
                <a:srgbClr val="C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1" i="0" u="none" strike="noStrike" cap="none">
                <a:solidFill>
                  <a:srgbClr val="C00000"/>
                </a:solidFill>
                <a:latin typeface="DFKai-SB"/>
                <a:ea typeface="DFKai-SB"/>
                <a:cs typeface="DFKai-SB"/>
                <a:sym typeface="DFKai-SB"/>
              </a:rPr>
              <a:t>活動</a:t>
            </a:r>
            <a:endParaRPr sz="3200" b="1" i="0" u="none" strike="noStrike" cap="none">
              <a:solidFill>
                <a:srgbClr val="C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558" name="Google Shape;558;p81"/>
          <p:cNvSpPr txBox="1"/>
          <p:nvPr/>
        </p:nvSpPr>
        <p:spPr>
          <a:xfrm>
            <a:off x="3655583" y="943761"/>
            <a:ext cx="4841036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Noto Sans Symbols"/>
              <a:buChar char="⮚"/>
            </a:pPr>
            <a:r>
              <a:rPr lang="zh-TW" sz="3000" b="0" i="0" u="none" strike="noStrike" cap="none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會出現和一般兒童不同的固定習慣或玩法。</a:t>
            </a:r>
            <a:endParaRPr/>
          </a:p>
        </p:txBody>
      </p:sp>
      <p:sp>
        <p:nvSpPr>
          <p:cNvPr id="559" name="Google Shape;559;p81"/>
          <p:cNvSpPr txBox="1"/>
          <p:nvPr/>
        </p:nvSpPr>
        <p:spPr>
          <a:xfrm>
            <a:off x="3674793" y="2173291"/>
            <a:ext cx="4944551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Noto Sans Symbols"/>
              <a:buChar char="⮚"/>
            </a:pPr>
            <a:r>
              <a:rPr lang="zh-TW" sz="3000" b="0" i="0" u="none" strike="noStrike" cap="none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經常做出刻板的重複動作。</a:t>
            </a:r>
            <a:endParaRPr/>
          </a:p>
        </p:txBody>
      </p:sp>
      <p:sp>
        <p:nvSpPr>
          <p:cNvPr id="560" name="Google Shape;560;p81"/>
          <p:cNvSpPr txBox="1"/>
          <p:nvPr/>
        </p:nvSpPr>
        <p:spPr>
          <a:xfrm>
            <a:off x="3674793" y="3155022"/>
            <a:ext cx="484103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Noto Sans Symbols"/>
              <a:buChar char="⮚"/>
            </a:pPr>
            <a:r>
              <a:rPr lang="zh-TW" sz="3000" b="0" i="0" u="none" strike="noStrike" cap="none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對於改變會出現強烈抵制。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82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54</a:t>
            </a:fld>
            <a:endParaRPr/>
          </a:p>
        </p:txBody>
      </p:sp>
      <p:pic>
        <p:nvPicPr>
          <p:cNvPr id="566" name="Google Shape;566;p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2897" y="-27058"/>
            <a:ext cx="6456224" cy="1031863"/>
          </a:xfrm>
          <a:prstGeom prst="rect">
            <a:avLst/>
          </a:prstGeom>
          <a:noFill/>
          <a:ln>
            <a:noFill/>
          </a:ln>
        </p:spPr>
      </p:pic>
      <p:sp>
        <p:nvSpPr>
          <p:cNvPr id="567" name="Google Shape;567;p82"/>
          <p:cNvSpPr/>
          <p:nvPr/>
        </p:nvSpPr>
        <p:spPr>
          <a:xfrm>
            <a:off x="1528068" y="1767377"/>
            <a:ext cx="1143000" cy="1143000"/>
          </a:xfrm>
          <a:prstGeom prst="ellipse">
            <a:avLst/>
          </a:prstGeom>
          <a:solidFill>
            <a:srgbClr val="33894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8" name="Google Shape;568;p82"/>
          <p:cNvSpPr/>
          <p:nvPr/>
        </p:nvSpPr>
        <p:spPr>
          <a:xfrm>
            <a:off x="1438210" y="1744686"/>
            <a:ext cx="1143000" cy="1143000"/>
          </a:xfrm>
          <a:prstGeom prst="ellipse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" name="Google Shape;569;p82"/>
          <p:cNvSpPr txBox="1"/>
          <p:nvPr/>
        </p:nvSpPr>
        <p:spPr>
          <a:xfrm>
            <a:off x="1768955" y="2050825"/>
            <a:ext cx="761768" cy="600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300" b="0" i="0" u="none" strike="noStrike" cap="none">
                <a:solidFill>
                  <a:schemeClr val="lt1"/>
                </a:solidFill>
                <a:latin typeface="Baumans"/>
                <a:ea typeface="Baumans"/>
                <a:cs typeface="Baumans"/>
                <a:sym typeface="Baumans"/>
              </a:rPr>
              <a:t>01</a:t>
            </a:r>
            <a:endParaRPr sz="3300" b="0" i="0" u="none" strike="noStrike" cap="none">
              <a:solidFill>
                <a:schemeClr val="lt1"/>
              </a:solidFill>
              <a:latin typeface="Baumans"/>
              <a:ea typeface="Baumans"/>
              <a:cs typeface="Baumans"/>
              <a:sym typeface="Baumans"/>
            </a:endParaRPr>
          </a:p>
        </p:txBody>
      </p:sp>
      <p:sp>
        <p:nvSpPr>
          <p:cNvPr id="570" name="Google Shape;570;p82"/>
          <p:cNvSpPr txBox="1"/>
          <p:nvPr/>
        </p:nvSpPr>
        <p:spPr>
          <a:xfrm>
            <a:off x="474190" y="3049917"/>
            <a:ext cx="275624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b="1" i="0" u="none" strike="noStrike" cap="none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人際關係的障礙</a:t>
            </a:r>
            <a:endParaRPr sz="2800" b="1" i="0" u="none" strike="noStrike" cap="none">
              <a:solidFill>
                <a:srgbClr val="0000CC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571" name="Google Shape;571;p82"/>
          <p:cNvSpPr/>
          <p:nvPr/>
        </p:nvSpPr>
        <p:spPr>
          <a:xfrm rot="-1379387">
            <a:off x="4259344" y="1778396"/>
            <a:ext cx="979585" cy="979585"/>
          </a:xfrm>
          <a:prstGeom prst="rect">
            <a:avLst/>
          </a:prstGeom>
          <a:solidFill>
            <a:srgbClr val="F3B1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p82"/>
          <p:cNvSpPr/>
          <p:nvPr/>
        </p:nvSpPr>
        <p:spPr>
          <a:xfrm rot="-1379387">
            <a:off x="4159902" y="1742902"/>
            <a:ext cx="979585" cy="979585"/>
          </a:xfrm>
          <a:prstGeom prst="rect">
            <a:avLst/>
          </a:prstGeom>
          <a:noFill/>
          <a:ln w="76200" cap="flat" cmpd="sng">
            <a:solidFill>
              <a:srgbClr val="2B8BC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3" name="Google Shape;573;p82"/>
          <p:cNvSpPr txBox="1"/>
          <p:nvPr/>
        </p:nvSpPr>
        <p:spPr>
          <a:xfrm>
            <a:off x="4381459" y="1960651"/>
            <a:ext cx="752672" cy="600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300" b="0" i="0" u="none" strike="noStrike" cap="none">
                <a:solidFill>
                  <a:schemeClr val="lt1"/>
                </a:solidFill>
                <a:latin typeface="Baumans"/>
                <a:ea typeface="Baumans"/>
                <a:cs typeface="Baumans"/>
                <a:sym typeface="Baumans"/>
              </a:rPr>
              <a:t>02</a:t>
            </a:r>
            <a:endParaRPr sz="3300" b="0" i="0" u="none" strike="noStrike" cap="none">
              <a:solidFill>
                <a:schemeClr val="lt1"/>
              </a:solidFill>
              <a:latin typeface="Baumans"/>
              <a:ea typeface="Baumans"/>
              <a:cs typeface="Baumans"/>
              <a:sym typeface="Baumans"/>
            </a:endParaRPr>
          </a:p>
        </p:txBody>
      </p:sp>
      <p:sp>
        <p:nvSpPr>
          <p:cNvPr id="574" name="Google Shape;574;p82"/>
          <p:cNvSpPr txBox="1"/>
          <p:nvPr/>
        </p:nvSpPr>
        <p:spPr>
          <a:xfrm>
            <a:off x="3387832" y="3049917"/>
            <a:ext cx="274902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b="1" i="0" u="none" strike="noStrike" cap="none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溝通能力的障礙</a:t>
            </a:r>
            <a:endParaRPr sz="2800" b="1" i="0" u="none" strike="noStrike" cap="none">
              <a:solidFill>
                <a:srgbClr val="0000CC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575" name="Google Shape;575;p82"/>
          <p:cNvSpPr/>
          <p:nvPr/>
        </p:nvSpPr>
        <p:spPr>
          <a:xfrm>
            <a:off x="6802112" y="1711065"/>
            <a:ext cx="1458354" cy="1243890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1" i="0" u="none" strike="noStrike" cap="none">
              <a:solidFill>
                <a:srgbClr val="CDEBB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p82"/>
          <p:cNvSpPr/>
          <p:nvPr/>
        </p:nvSpPr>
        <p:spPr>
          <a:xfrm>
            <a:off x="6688188" y="1617008"/>
            <a:ext cx="1458354" cy="1243890"/>
          </a:xfrm>
          <a:prstGeom prst="triangle">
            <a:avLst>
              <a:gd name="adj" fmla="val 50000"/>
            </a:avLst>
          </a:prstGeom>
          <a:noFill/>
          <a:ln w="76200" cap="flat" cmpd="sng">
            <a:solidFill>
              <a:srgbClr val="2574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7" name="Google Shape;577;p82"/>
          <p:cNvSpPr txBox="1"/>
          <p:nvPr/>
        </p:nvSpPr>
        <p:spPr>
          <a:xfrm>
            <a:off x="7218237" y="2260734"/>
            <a:ext cx="761768" cy="600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300" b="0" i="0" u="none" strike="noStrike" cap="none">
                <a:solidFill>
                  <a:schemeClr val="lt1"/>
                </a:solidFill>
                <a:latin typeface="Baumans"/>
                <a:ea typeface="Baumans"/>
                <a:cs typeface="Baumans"/>
                <a:sym typeface="Baumans"/>
              </a:rPr>
              <a:t>03</a:t>
            </a:r>
            <a:endParaRPr sz="3300" b="0" i="0" u="none" strike="noStrike" cap="none">
              <a:solidFill>
                <a:schemeClr val="lt1"/>
              </a:solidFill>
              <a:latin typeface="Baumans"/>
              <a:ea typeface="Baumans"/>
              <a:cs typeface="Baumans"/>
              <a:sym typeface="Baumans"/>
            </a:endParaRPr>
          </a:p>
        </p:txBody>
      </p:sp>
      <p:sp>
        <p:nvSpPr>
          <p:cNvPr id="578" name="Google Shape;578;p82"/>
          <p:cNvSpPr/>
          <p:nvPr/>
        </p:nvSpPr>
        <p:spPr>
          <a:xfrm>
            <a:off x="6212530" y="3089125"/>
            <a:ext cx="277318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 b="1" i="0" u="none" strike="noStrike" cap="none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侷限且重複的行為、</a:t>
            </a:r>
            <a:endParaRPr sz="2400" b="1" i="0" u="none" strike="noStrike" cap="none">
              <a:solidFill>
                <a:srgbClr val="0000CC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 b="1" i="0" u="none" strike="noStrike" cap="none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興趣或活動</a:t>
            </a:r>
            <a:endParaRPr sz="2400" b="1" i="0" u="none" strike="noStrike" cap="none">
              <a:solidFill>
                <a:srgbClr val="0000CC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579" name="Google Shape;579;p82"/>
          <p:cNvSpPr txBox="1">
            <a:spLocks noGrp="1"/>
          </p:cNvSpPr>
          <p:nvPr>
            <p:ph type="title"/>
          </p:nvPr>
        </p:nvSpPr>
        <p:spPr>
          <a:xfrm>
            <a:off x="1528068" y="874972"/>
            <a:ext cx="5757152" cy="443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457200" lvl="0" indent="-4572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oto Sans Symbols"/>
              <a:buChar char="◆"/>
            </a:pPr>
            <a:r>
              <a:rPr lang="zh-TW" sz="3200" b="1">
                <a:solidFill>
                  <a:srgbClr val="006600"/>
                </a:solidFill>
                <a:latin typeface="DFKai-SB"/>
                <a:ea typeface="DFKai-SB"/>
                <a:cs typeface="DFKai-SB"/>
                <a:sym typeface="DFKai-SB"/>
              </a:rPr>
              <a:t>請各舉一些下列特徵的例子</a:t>
            </a:r>
            <a:endParaRPr sz="3200" b="1">
              <a:solidFill>
                <a:srgbClr val="0066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83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55</a:t>
            </a:fld>
            <a:endParaRPr/>
          </a:p>
        </p:txBody>
      </p:sp>
      <p:sp>
        <p:nvSpPr>
          <p:cNvPr id="585" name="Google Shape;585;p83"/>
          <p:cNvSpPr txBox="1">
            <a:spLocks noGrp="1"/>
          </p:cNvSpPr>
          <p:nvPr>
            <p:ph type="title"/>
          </p:nvPr>
        </p:nvSpPr>
        <p:spPr>
          <a:xfrm>
            <a:off x="1355830" y="0"/>
            <a:ext cx="5883639" cy="747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571500" lvl="0" indent="-5715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oto Sans Symbols"/>
              <a:buChar char="⮚"/>
            </a:pPr>
            <a:r>
              <a:rPr lang="zh-TW" sz="5400" b="1" dirty="0">
                <a:solidFill>
                  <a:srgbClr val="A20700"/>
                </a:solidFill>
                <a:latin typeface="DFKai-SB"/>
                <a:ea typeface="DFKai-SB"/>
                <a:cs typeface="DFKai-SB"/>
                <a:sym typeface="DFKai-SB"/>
              </a:rPr>
              <a:t>相處妙招~4大招</a:t>
            </a:r>
            <a:endParaRPr sz="5400" b="1" dirty="0">
              <a:solidFill>
                <a:srgbClr val="A207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586" name="Google Shape;586;p83"/>
          <p:cNvSpPr txBox="1"/>
          <p:nvPr/>
        </p:nvSpPr>
        <p:spPr>
          <a:xfrm>
            <a:off x="992649" y="587273"/>
            <a:ext cx="8256282" cy="240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1.</a:t>
            </a:r>
            <a:r>
              <a:rPr lang="zh-TW" sz="3600" b="0" i="0" u="none" strike="noStrike" cap="none" dirty="0">
                <a:solidFill>
                  <a:srgbClr val="C00000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目光接觸</a:t>
            </a:r>
            <a:endParaRPr sz="3600" b="0" i="0" u="none" strike="noStrike" cap="none" dirty="0">
              <a:solidFill>
                <a:srgbClr val="C00000"/>
              </a:solidFill>
              <a:highlight>
                <a:srgbClr val="FFFF00"/>
              </a:highlight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  </a:t>
            </a:r>
            <a:r>
              <a:rPr lang="zh-TW" sz="32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因他們專注力弱及逃避目光接觸，</a:t>
            </a:r>
            <a:endParaRPr sz="3200" b="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  所以和他們溝通時~~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  </a:t>
            </a:r>
            <a:r>
              <a:rPr lang="zh-TW" sz="3200" b="0" i="0" u="none" strike="noStrike" cap="none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要盡量吸引他們的目光</a:t>
            </a:r>
            <a:r>
              <a:rPr lang="zh-TW" sz="32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。</a:t>
            </a:r>
            <a:endParaRPr sz="2800" b="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3889" y="2987890"/>
            <a:ext cx="60935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zh-TW" altLang="en-US" sz="28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可</a:t>
            </a:r>
            <a:r>
              <a:rPr lang="zh-TW" altLang="zh-TW" sz="28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使用簡單的動作和手勢</a:t>
            </a:r>
            <a:r>
              <a:rPr lang="zh-TW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：比如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~~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zh-TW" altLang="zh-TW" sz="2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揮手、指向物品或展示物品的特徵</a:t>
            </a:r>
            <a:r>
              <a:rPr lang="zh-TW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，這樣可以幫助他們更容易理解和關注</a:t>
            </a: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84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56</a:t>
            </a:fld>
            <a:endParaRPr/>
          </a:p>
        </p:txBody>
      </p:sp>
      <p:sp>
        <p:nvSpPr>
          <p:cNvPr id="592" name="Google Shape;592;p84"/>
          <p:cNvSpPr txBox="1"/>
          <p:nvPr/>
        </p:nvSpPr>
        <p:spPr>
          <a:xfrm>
            <a:off x="830636" y="1248143"/>
            <a:ext cx="8256282" cy="304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2.</a:t>
            </a:r>
            <a:r>
              <a:rPr lang="zh-TW" sz="3600" b="0" i="0" u="none" strike="noStrike" cap="none" dirty="0">
                <a:solidFill>
                  <a:srgbClr val="C00000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聲量適中且清晰</a:t>
            </a:r>
            <a:endParaRPr sz="3600" b="0" i="0" u="none" strike="noStrike" cap="none" dirty="0">
              <a:solidFill>
                <a:srgbClr val="C00000"/>
              </a:solidFill>
              <a:highlight>
                <a:srgbClr val="FFFF00"/>
              </a:highlight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  </a:t>
            </a:r>
            <a:r>
              <a:rPr lang="zh-TW" sz="32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他們對音調敏感，所以與他們說話時~</a:t>
            </a:r>
            <a:endParaRPr dirty="0"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  </a:t>
            </a:r>
            <a:r>
              <a:rPr lang="zh-TW" sz="3200" b="0" i="0" u="none" strike="noStrike" cap="none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聲音要柔和，字句要簡潔和清晰</a:t>
            </a:r>
            <a:r>
              <a:rPr lang="zh-TW" sz="32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。</a:t>
            </a:r>
            <a:endParaRPr dirty="0"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85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57</a:t>
            </a:fld>
            <a:endParaRPr/>
          </a:p>
        </p:txBody>
      </p:sp>
      <p:sp>
        <p:nvSpPr>
          <p:cNvPr id="598" name="Google Shape;598;p85"/>
          <p:cNvSpPr txBox="1"/>
          <p:nvPr/>
        </p:nvSpPr>
        <p:spPr>
          <a:xfrm>
            <a:off x="638731" y="558595"/>
            <a:ext cx="8256282" cy="3508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28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 </a:t>
            </a:r>
            <a:r>
              <a:rPr lang="zh-TW" sz="28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3.</a:t>
            </a:r>
            <a:r>
              <a:rPr lang="zh-TW" sz="3600" b="0" i="0" u="none" strike="noStrike" cap="none" dirty="0">
                <a:solidFill>
                  <a:srgbClr val="C00000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預告的重要</a:t>
            </a:r>
            <a:endParaRPr sz="3600" b="0" i="0" u="none" strike="noStrike" cap="none" dirty="0">
              <a:solidFill>
                <a:srgbClr val="C00000"/>
              </a:solidFill>
              <a:highlight>
                <a:srgbClr val="FFFF00"/>
              </a:highlight>
              <a:latin typeface="DFKai-SB"/>
              <a:ea typeface="DFKai-SB"/>
              <a:cs typeface="DFKai-SB"/>
              <a:sym typeface="DFKai-SB"/>
            </a:endParaRPr>
          </a:p>
          <a:p>
            <a:pPr lvl="0" algn="just">
              <a:lnSpc>
                <a:spcPct val="150000"/>
              </a:lnSpc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  自閉兒較難接受非預期的突發狀況，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0" algn="just">
              <a:lnSpc>
                <a:spcPct val="150000"/>
              </a:lnSpc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  甚至會大發脾氣或哭鬧。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0" algn="just">
              <a:lnSpc>
                <a:spcPct val="150000"/>
              </a:lnSpc>
            </a:pPr>
            <a:r>
              <a:rPr lang="zh-TW" altLang="en-US" sz="2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若生活中有新事物的變動，要提前跟他們說明，</a:t>
            </a:r>
            <a:endParaRPr lang="en-US" altLang="zh-TW" sz="28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0" algn="just">
              <a:lnSpc>
                <a:spcPct val="150000"/>
              </a:lnSpc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  可有效避免他們無故的亂發脾氣，建立秩序感。</a:t>
            </a:r>
            <a:endParaRPr sz="2800" b="0" i="0" u="none" strike="noStrike" cap="none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DFKai-SB"/>
              <a:sym typeface="DFKai-SB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86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58</a:t>
            </a:fld>
            <a:endParaRPr/>
          </a:p>
        </p:txBody>
      </p:sp>
      <p:sp>
        <p:nvSpPr>
          <p:cNvPr id="604" name="Google Shape;604;p86"/>
          <p:cNvSpPr txBox="1"/>
          <p:nvPr/>
        </p:nvSpPr>
        <p:spPr>
          <a:xfrm>
            <a:off x="823141" y="640594"/>
            <a:ext cx="8208433" cy="4801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TW" sz="36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4.</a:t>
            </a:r>
            <a:r>
              <a:rPr lang="zh-TW" altLang="en-US" sz="3600" dirty="0">
                <a:solidFill>
                  <a:srgbClr val="C00000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主動邀請參與活動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Microsoft JhengHei"/>
              </a:rPr>
              <a:t>　</a:t>
            </a:r>
            <a:r>
              <a:rPr lang="zh-TW" sz="2800" b="0" i="0" u="none" strike="noStrike" cap="none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DFKai-SB"/>
              </a:rPr>
              <a:t>他們那些特殊行為，</a:t>
            </a:r>
            <a:r>
              <a:rPr lang="zh-TW" sz="2800" b="0" i="0" u="none" strike="noStrike" cap="none" dirty="0">
                <a:solidFill>
                  <a:srgbClr val="0000CC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DFKai-SB"/>
              </a:rPr>
              <a:t>是他們不知如何與人</a:t>
            </a:r>
            <a:endParaRPr lang="en-US" altLang="zh-TW" sz="2800" b="0" i="0" u="none" strike="noStrike" cap="none" dirty="0">
              <a:solidFill>
                <a:srgbClr val="0000CC"/>
              </a:solidFill>
              <a:latin typeface="標楷體" panose="03000509000000000000" pitchFamily="65" charset="-120"/>
              <a:ea typeface="標楷體" panose="03000509000000000000" pitchFamily="65" charset="-120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2800" dirty="0">
                <a:solidFill>
                  <a:srgbClr val="0000CC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DFKai-SB"/>
              </a:rPr>
              <a:t>  </a:t>
            </a:r>
            <a:r>
              <a:rPr lang="zh-TW" sz="2800" b="0" i="0" u="none" strike="noStrike" cap="none" dirty="0">
                <a:solidFill>
                  <a:srgbClr val="0000CC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DFKai-SB"/>
              </a:rPr>
              <a:t>建立關係</a:t>
            </a:r>
            <a:r>
              <a:rPr lang="zh-TW" sz="2800" b="0" i="0" u="none" strike="noStrike" cap="none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DFKai-SB"/>
              </a:rPr>
              <a:t>，</a:t>
            </a:r>
            <a:r>
              <a:rPr lang="zh-TW" altLang="en-US" sz="2800" b="0" i="0" u="none" strike="noStrike" cap="none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DFKai-SB"/>
              </a:rPr>
              <a:t>我們</a:t>
            </a:r>
            <a:r>
              <a:rPr lang="zh-TW" altLang="en-US" sz="2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可以給予協助</a:t>
            </a:r>
            <a:r>
              <a:rPr lang="en-US" altLang="zh-TW" sz="2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~~</a:t>
            </a:r>
          </a:p>
          <a:p>
            <a:pPr lvl="0">
              <a:lnSpc>
                <a:spcPct val="150000"/>
              </a:lnSpc>
            </a:pPr>
            <a:r>
              <a:rPr lang="zh-TW" altLang="en-US" sz="2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主動邀請對方一起玩遊戲、打球或參加小組活動</a:t>
            </a:r>
            <a:endParaRPr lang="en-US" altLang="zh-TW" sz="28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0">
              <a:lnSpc>
                <a:spcPct val="150000"/>
              </a:lnSpc>
            </a:pPr>
            <a:r>
              <a:rPr lang="zh-TW" altLang="en-US" sz="2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幫助他們感受到被接納和參與感。</a:t>
            </a:r>
            <a:b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endParaRPr sz="2800" b="0" i="0" u="none" strike="noStrike" cap="none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87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59</a:t>
            </a:fld>
            <a:endParaRPr/>
          </a:p>
        </p:txBody>
      </p:sp>
      <p:sp>
        <p:nvSpPr>
          <p:cNvPr id="610" name="Google Shape;610;p87"/>
          <p:cNvSpPr txBox="1"/>
          <p:nvPr/>
        </p:nvSpPr>
        <p:spPr>
          <a:xfrm>
            <a:off x="1515508" y="408487"/>
            <a:ext cx="611298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000" b="1" i="0" u="none" strike="noStrike" cap="none">
                <a:solidFill>
                  <a:srgbClr val="A20700"/>
                </a:solidFill>
                <a:latin typeface="DFKai-SB"/>
                <a:ea typeface="DFKai-SB"/>
                <a:cs typeface="DFKai-SB"/>
                <a:sym typeface="DFKai-SB"/>
              </a:rPr>
              <a:t>複習一下~自閉症相處妙招</a:t>
            </a:r>
            <a:endParaRPr sz="4000" b="1" i="0" u="none" strike="noStrike" cap="none">
              <a:solidFill>
                <a:srgbClr val="A207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611" name="Google Shape;611;p87"/>
          <p:cNvSpPr/>
          <p:nvPr/>
        </p:nvSpPr>
        <p:spPr>
          <a:xfrm>
            <a:off x="1579653" y="1284709"/>
            <a:ext cx="4761186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AutoNum type="arabicPeriod"/>
            </a:pPr>
            <a:r>
              <a:rPr lang="zh-TW" sz="3200" b="0" i="0" u="sng" strike="noStrike" cap="none" dirty="0">
                <a:solidFill>
                  <a:srgbClr val="0000CC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        </a:t>
            </a:r>
            <a:r>
              <a:rPr lang="zh-TW" sz="3200" b="0" i="0" u="none" strike="noStrike" cap="none" dirty="0">
                <a:solidFill>
                  <a:srgbClr val="0000CC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接觸</a:t>
            </a:r>
            <a:endParaRPr sz="3200" b="0" i="0" u="none" strike="noStrike" cap="none" dirty="0">
              <a:solidFill>
                <a:srgbClr val="0000CC"/>
              </a:solidFill>
              <a:highlight>
                <a:srgbClr val="FFFF00"/>
              </a:highlight>
              <a:latin typeface="DFKai-SB"/>
              <a:ea typeface="DFKai-SB"/>
              <a:cs typeface="DFKai-SB"/>
              <a:sym typeface="DFKai-SB"/>
            </a:endParaRPr>
          </a:p>
          <a:p>
            <a:pPr marL="514350" marR="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AutoNum type="arabicPeriod"/>
            </a:pPr>
            <a:r>
              <a:rPr lang="zh-TW" sz="3200" b="0" i="0" u="sng" strike="noStrike" cap="none" dirty="0">
                <a:solidFill>
                  <a:srgbClr val="0000CC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聲量      且</a:t>
            </a:r>
            <a:r>
              <a:rPr lang="zh-TW" sz="3200" b="0" i="0" u="none" strike="noStrike" cap="none" dirty="0">
                <a:solidFill>
                  <a:srgbClr val="0000CC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清晰   </a:t>
            </a:r>
            <a:r>
              <a:rPr lang="zh-TW" sz="3200" b="0" i="0" u="sng" strike="noStrike" cap="none" dirty="0">
                <a:solidFill>
                  <a:srgbClr val="0000CC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  </a:t>
            </a:r>
            <a:endParaRPr sz="3200" b="0" i="0" u="none" strike="noStrike" cap="none" dirty="0">
              <a:solidFill>
                <a:srgbClr val="0000CC"/>
              </a:solidFill>
              <a:highlight>
                <a:srgbClr val="FFFF00"/>
              </a:highlight>
              <a:latin typeface="DFKai-SB"/>
              <a:ea typeface="DFKai-SB"/>
              <a:cs typeface="DFKai-SB"/>
              <a:sym typeface="DFKai-SB"/>
            </a:endParaRPr>
          </a:p>
          <a:p>
            <a:pPr marL="514350" marR="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AutoNum type="arabicPeriod"/>
            </a:pPr>
            <a:r>
              <a:rPr lang="zh-TW" sz="3200" b="0" i="0" u="sng" strike="noStrike" cap="none" dirty="0">
                <a:solidFill>
                  <a:srgbClr val="0000CC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       </a:t>
            </a:r>
            <a:r>
              <a:rPr lang="zh-TW" sz="3200" b="0" i="0" u="none" strike="noStrike" cap="none" dirty="0">
                <a:solidFill>
                  <a:srgbClr val="0000CC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的重要</a:t>
            </a:r>
            <a:endParaRPr sz="3200" b="0" i="0" u="none" strike="noStrike" cap="none" dirty="0">
              <a:solidFill>
                <a:srgbClr val="0000CC"/>
              </a:solidFill>
              <a:highlight>
                <a:srgbClr val="FFFF00"/>
              </a:highlight>
              <a:latin typeface="DFKai-SB"/>
              <a:ea typeface="DFKai-SB"/>
              <a:cs typeface="DFKai-SB"/>
              <a:sym typeface="DFKai-SB"/>
            </a:endParaRPr>
          </a:p>
          <a:p>
            <a:pPr marL="514350" lvl="0" indent="-514350">
              <a:lnSpc>
                <a:spcPct val="150000"/>
              </a:lnSpc>
              <a:buSzPts val="3200"/>
              <a:buFont typeface="Arial"/>
              <a:buAutoNum type="arabicPeriod"/>
            </a:pPr>
            <a:r>
              <a:rPr lang="zh-TW" altLang="en-US" sz="3200" u="sng" dirty="0">
                <a:solidFill>
                  <a:srgbClr val="0000CC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主動邀請          </a:t>
            </a:r>
            <a:r>
              <a:rPr lang="zh-TW" altLang="en-US" sz="3200" dirty="0">
                <a:solidFill>
                  <a:srgbClr val="0000CC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。   </a:t>
            </a:r>
            <a:r>
              <a:rPr lang="zh-TW" altLang="en-US" sz="3200" u="sng" dirty="0">
                <a:solidFill>
                  <a:srgbClr val="0000CC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  </a:t>
            </a:r>
            <a:endParaRPr lang="zh-TW" altLang="en-US" sz="3200" dirty="0">
              <a:solidFill>
                <a:srgbClr val="0000CC"/>
              </a:solidFill>
              <a:highlight>
                <a:srgbClr val="FFFF00"/>
              </a:highlight>
              <a:latin typeface="DFKai-SB"/>
              <a:ea typeface="DFKai-SB"/>
              <a:cs typeface="DFKai-SB"/>
              <a:sym typeface="DFKai-SB"/>
            </a:endParaRPr>
          </a:p>
          <a:p>
            <a:pPr marL="514350" marR="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 dirty="0">
              <a:solidFill>
                <a:srgbClr val="C00000"/>
              </a:solidFill>
              <a:highlight>
                <a:srgbClr val="FFFF00"/>
              </a:highlight>
              <a:latin typeface="DFKai-SB"/>
              <a:ea typeface="DFKai-SB"/>
              <a:cs typeface="DFKai-SB"/>
              <a:sym typeface="DFKai-SB"/>
            </a:endParaRPr>
          </a:p>
        </p:txBody>
      </p:sp>
      <p:pic>
        <p:nvPicPr>
          <p:cNvPr id="612" name="Google Shape;612;p87" descr="活動預告－cpsy0527｜痞客邦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07742" y="2612291"/>
            <a:ext cx="1956215" cy="1467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" name="Google Shape;613;p8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98636" y="1621382"/>
            <a:ext cx="1700936" cy="1131895"/>
          </a:xfrm>
          <a:prstGeom prst="rect">
            <a:avLst/>
          </a:prstGeom>
          <a:noFill/>
          <a:ln>
            <a:noFill/>
          </a:ln>
        </p:spPr>
      </p:pic>
      <p:sp>
        <p:nvSpPr>
          <p:cNvPr id="614" name="Google Shape;614;p87"/>
          <p:cNvSpPr txBox="1"/>
          <p:nvPr/>
        </p:nvSpPr>
        <p:spPr>
          <a:xfrm>
            <a:off x="2541869" y="1249164"/>
            <a:ext cx="1005403" cy="744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0" i="0" u="none" strike="noStrike" cap="none">
                <a:solidFill>
                  <a:srgbClr val="FF0000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目光</a:t>
            </a:r>
            <a:endParaRPr/>
          </a:p>
        </p:txBody>
      </p:sp>
      <p:sp>
        <p:nvSpPr>
          <p:cNvPr id="615" name="Google Shape;615;p87"/>
          <p:cNvSpPr txBox="1"/>
          <p:nvPr/>
        </p:nvSpPr>
        <p:spPr>
          <a:xfrm>
            <a:off x="3146350" y="1993599"/>
            <a:ext cx="1005403" cy="744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0" i="0" u="none" strike="noStrike" cap="none">
                <a:solidFill>
                  <a:srgbClr val="FF0000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適中</a:t>
            </a:r>
            <a:endParaRPr/>
          </a:p>
        </p:txBody>
      </p:sp>
      <p:sp>
        <p:nvSpPr>
          <p:cNvPr id="616" name="Google Shape;616;p87"/>
          <p:cNvSpPr txBox="1"/>
          <p:nvPr/>
        </p:nvSpPr>
        <p:spPr>
          <a:xfrm>
            <a:off x="2473087" y="2702489"/>
            <a:ext cx="1005403" cy="744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0" i="0" u="none" strike="noStrike" cap="none" dirty="0">
                <a:solidFill>
                  <a:srgbClr val="FF0000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預告</a:t>
            </a:r>
            <a:endParaRPr dirty="0"/>
          </a:p>
        </p:txBody>
      </p:sp>
      <p:sp>
        <p:nvSpPr>
          <p:cNvPr id="14" name="Google Shape;616;p87"/>
          <p:cNvSpPr txBox="1"/>
          <p:nvPr/>
        </p:nvSpPr>
        <p:spPr>
          <a:xfrm>
            <a:off x="3840946" y="3446924"/>
            <a:ext cx="1957689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3200" dirty="0">
                <a:solidFill>
                  <a:srgbClr val="FF0000"/>
                </a:solidFill>
                <a:highlight>
                  <a:srgbClr val="FFFF00"/>
                </a:highlight>
                <a:latin typeface="DFKai-SB"/>
                <a:ea typeface="DFKai-SB"/>
                <a:sym typeface="DFKai-SB"/>
              </a:rPr>
              <a:t>參與活動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"/>
          <p:cNvSpPr txBox="1">
            <a:spLocks noGrp="1"/>
          </p:cNvSpPr>
          <p:nvPr>
            <p:ph type="ctrTitle"/>
          </p:nvPr>
        </p:nvSpPr>
        <p:spPr>
          <a:xfrm>
            <a:off x="1831003" y="1912791"/>
            <a:ext cx="5481993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zh-TW" altLang="en-US" sz="6000" b="1" dirty="0">
                <a:solidFill>
                  <a:srgbClr val="F30B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我們的</a:t>
            </a:r>
            <a:r>
              <a:rPr lang="zh-TW" sz="6000" b="1" dirty="0">
                <a:solidFill>
                  <a:srgbClr val="F30B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班級規</a:t>
            </a:r>
            <a:r>
              <a:rPr lang="zh-TW" altLang="en-US" sz="6000" b="1" dirty="0">
                <a:solidFill>
                  <a:srgbClr val="F30B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定</a:t>
            </a:r>
            <a:endParaRPr sz="6000" b="1" dirty="0">
              <a:solidFill>
                <a:srgbClr val="F30B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88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60</a:t>
            </a:fld>
            <a:endParaRPr/>
          </a:p>
        </p:txBody>
      </p:sp>
      <p:sp>
        <p:nvSpPr>
          <p:cNvPr id="623" name="Google Shape;623;p88"/>
          <p:cNvSpPr/>
          <p:nvPr/>
        </p:nvSpPr>
        <p:spPr>
          <a:xfrm>
            <a:off x="2740347" y="695372"/>
            <a:ext cx="3431471" cy="987486"/>
          </a:xfrm>
          <a:prstGeom prst="ellipse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4" name="Google Shape;624;p88"/>
          <p:cNvSpPr txBox="1"/>
          <p:nvPr/>
        </p:nvSpPr>
        <p:spPr>
          <a:xfrm>
            <a:off x="3210152" y="773616"/>
            <a:ext cx="2961666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800" b="1" i="0" u="none" strike="noStrike" cap="none">
                <a:solidFill>
                  <a:srgbClr val="A20700"/>
                </a:solidFill>
                <a:latin typeface="DFKai-SB"/>
                <a:ea typeface="DFKai-SB"/>
                <a:cs typeface="DFKai-SB"/>
                <a:sym typeface="DFKai-SB"/>
              </a:rPr>
              <a:t>快問快答</a:t>
            </a:r>
            <a:endParaRPr sz="4800" b="1" i="0" u="none" strike="noStrike" cap="none">
              <a:solidFill>
                <a:srgbClr val="A207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625" name="Google Shape;625;p88"/>
          <p:cNvSpPr txBox="1"/>
          <p:nvPr/>
        </p:nvSpPr>
        <p:spPr>
          <a:xfrm>
            <a:off x="562844" y="1682857"/>
            <a:ext cx="8256282" cy="3785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6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DFKai-SB"/>
                <a:ea typeface="DFKai-SB"/>
                <a:cs typeface="DFKai-SB"/>
                <a:sym typeface="DFKai-SB"/>
              </a:rPr>
              <a:t>遊戲規則:</a:t>
            </a:r>
            <a:endParaRPr sz="3600" b="0" i="0" u="none" strike="noStrike" cap="none">
              <a:solidFill>
                <a:srgbClr val="C00000"/>
              </a:solidFill>
              <a:highlight>
                <a:srgbClr val="FFFF00"/>
              </a:highlight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0" i="0" u="none" strike="noStrike" cap="none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每個人都要作答，看到題目後，</a:t>
            </a:r>
            <a:endParaRPr sz="3200" b="0" i="0" u="none" strike="noStrike" cap="none">
              <a:solidFill>
                <a:srgbClr val="0000CC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0" i="0" u="none" strike="noStrike" cap="none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高舉你的雙手，</a:t>
            </a:r>
            <a:endParaRPr sz="3200" b="0" i="0" u="none" strike="noStrike" cap="none">
              <a:solidFill>
                <a:srgbClr val="0000CC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0" i="0" u="none" strike="noStrike" cap="none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做出圈圈或叉叉的動作。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0" i="0" u="none" strike="noStrike" cap="none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。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89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61</a:t>
            </a:fld>
            <a:endParaRPr/>
          </a:p>
        </p:txBody>
      </p:sp>
      <p:sp>
        <p:nvSpPr>
          <p:cNvPr id="631" name="Google Shape;631;p89"/>
          <p:cNvSpPr/>
          <p:nvPr/>
        </p:nvSpPr>
        <p:spPr>
          <a:xfrm>
            <a:off x="779558" y="1686135"/>
            <a:ext cx="3676143" cy="2185268"/>
          </a:xfrm>
          <a:prstGeom prst="rect">
            <a:avLst/>
          </a:prstGeom>
          <a:noFill/>
          <a:ln w="15875" cap="flat" cmpd="sng">
            <a:solidFill>
              <a:srgbClr val="7F7F7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0" i="0" u="none" strike="noStrike" cap="none">
              <a:solidFill>
                <a:srgbClr val="FF0000"/>
              </a:solidFill>
              <a:latin typeface="Microsoft Yahei"/>
              <a:ea typeface="Microsoft Yahei"/>
              <a:cs typeface="Microsoft Yahei"/>
              <a:sym typeface="Microsoft Yahei"/>
            </a:endParaRPr>
          </a:p>
        </p:txBody>
      </p:sp>
      <p:sp>
        <p:nvSpPr>
          <p:cNvPr id="632" name="Google Shape;632;p89"/>
          <p:cNvSpPr txBox="1"/>
          <p:nvPr/>
        </p:nvSpPr>
        <p:spPr>
          <a:xfrm>
            <a:off x="875238" y="1956137"/>
            <a:ext cx="3197835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0" i="0" u="none" strike="noStrike" cap="none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Q1：不講話，把心事都悶在心裡會變成自閉症。</a:t>
            </a:r>
            <a:endParaRPr sz="3200" b="0" i="0" u="none" strike="noStrike" cap="none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633" name="Google Shape;633;p89"/>
          <p:cNvSpPr/>
          <p:nvPr/>
        </p:nvSpPr>
        <p:spPr>
          <a:xfrm>
            <a:off x="4710764" y="1656284"/>
            <a:ext cx="3676143" cy="2185268"/>
          </a:xfrm>
          <a:prstGeom prst="rect">
            <a:avLst/>
          </a:prstGeom>
          <a:noFill/>
          <a:ln w="15875" cap="flat" cmpd="sng">
            <a:solidFill>
              <a:srgbClr val="7F7F7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0" i="0" u="none" strike="noStrike" cap="none">
              <a:solidFill>
                <a:srgbClr val="FF0000"/>
              </a:solidFill>
              <a:latin typeface="Microsoft Yahei"/>
              <a:ea typeface="Microsoft Yahei"/>
              <a:cs typeface="Microsoft Yahei"/>
              <a:sym typeface="Microsoft Yahei"/>
            </a:endParaRPr>
          </a:p>
        </p:txBody>
      </p:sp>
      <p:sp>
        <p:nvSpPr>
          <p:cNvPr id="634" name="Google Shape;634;p89"/>
          <p:cNvSpPr txBox="1"/>
          <p:nvPr/>
        </p:nvSpPr>
        <p:spPr>
          <a:xfrm>
            <a:off x="5264083" y="1870828"/>
            <a:ext cx="2928431" cy="1815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b="0" i="0" u="none" strike="noStrike" cap="none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自閉症是</a:t>
            </a:r>
            <a:r>
              <a:rPr lang="zh-TW" sz="2800" b="0" i="0" u="none" strike="noStrike" cap="none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先天</a:t>
            </a:r>
            <a:r>
              <a:rPr lang="zh-TW" sz="2800" b="0" i="0" u="none" strike="noStrike" cap="none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腦部功能受損傷而引起的發展障礙，並非後天形成。</a:t>
            </a:r>
            <a:endParaRPr sz="2800" b="0" i="0" u="none" strike="noStrike" cap="none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635" name="Google Shape;635;p89" descr="打叉PNG圖案，卡通PNG去背圖片素材，免費下載- Lovepik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6" name="Google Shape;636;p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81829" y="2019972"/>
            <a:ext cx="1187861" cy="11878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93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62</a:t>
            </a:fld>
            <a:endParaRPr/>
          </a:p>
        </p:txBody>
      </p:sp>
      <p:sp>
        <p:nvSpPr>
          <p:cNvPr id="676" name="Google Shape;676;p93"/>
          <p:cNvSpPr/>
          <p:nvPr/>
        </p:nvSpPr>
        <p:spPr>
          <a:xfrm>
            <a:off x="652072" y="1229193"/>
            <a:ext cx="3410262" cy="2551256"/>
          </a:xfrm>
          <a:prstGeom prst="rect">
            <a:avLst/>
          </a:prstGeom>
          <a:noFill/>
          <a:ln w="15875" cap="flat" cmpd="sng">
            <a:solidFill>
              <a:srgbClr val="7F7F7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0000"/>
              </a:solidFill>
              <a:latin typeface="Microsoft Yahei"/>
              <a:ea typeface="Microsoft Yahei"/>
              <a:cs typeface="Microsoft Yahei"/>
              <a:sym typeface="Microsoft Yahei"/>
            </a:endParaRPr>
          </a:p>
        </p:txBody>
      </p:sp>
      <p:sp>
        <p:nvSpPr>
          <p:cNvPr id="677" name="Google Shape;677;p93"/>
          <p:cNvSpPr/>
          <p:nvPr/>
        </p:nvSpPr>
        <p:spPr>
          <a:xfrm>
            <a:off x="4796816" y="1284585"/>
            <a:ext cx="3732212" cy="2488368"/>
          </a:xfrm>
          <a:prstGeom prst="rect">
            <a:avLst/>
          </a:prstGeom>
          <a:noFill/>
          <a:ln w="15875" cap="flat" cmpd="sng">
            <a:solidFill>
              <a:srgbClr val="7F7F7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0000"/>
              </a:solidFill>
              <a:latin typeface="Microsoft Yahei"/>
              <a:ea typeface="Microsoft Yahei"/>
              <a:cs typeface="Microsoft Yahei"/>
              <a:sym typeface="Microsoft Yahei"/>
            </a:endParaRPr>
          </a:p>
        </p:txBody>
      </p:sp>
      <p:sp>
        <p:nvSpPr>
          <p:cNvPr id="678" name="Google Shape;678;p93"/>
          <p:cNvSpPr/>
          <p:nvPr/>
        </p:nvSpPr>
        <p:spPr>
          <a:xfrm>
            <a:off x="652072" y="1229193"/>
            <a:ext cx="3174615" cy="2062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Q</a:t>
            </a:r>
            <a:r>
              <a:rPr lang="en-US" altLang="zh-TW" sz="32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2</a:t>
            </a:r>
            <a:r>
              <a:rPr lang="zh-TW" sz="32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：我跟自閉症同學說話時，我應該要盡量吸引他的目光。</a:t>
            </a:r>
            <a:endParaRPr dirty="0"/>
          </a:p>
        </p:txBody>
      </p:sp>
      <p:sp>
        <p:nvSpPr>
          <p:cNvPr id="679" name="Google Shape;679;p93"/>
          <p:cNvSpPr/>
          <p:nvPr/>
        </p:nvSpPr>
        <p:spPr>
          <a:xfrm>
            <a:off x="4984568" y="2005549"/>
            <a:ext cx="354446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0" i="0" u="none" strike="noStrike" cap="none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因他們</a:t>
            </a:r>
            <a:r>
              <a:rPr lang="zh-TW" sz="3200" b="0" i="0" u="none" strike="noStrike" cap="none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專注力弱</a:t>
            </a:r>
            <a:endParaRPr sz="3200" b="0" i="0" u="none" strike="noStrike" cap="none">
              <a:solidFill>
                <a:srgbClr val="FF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0" i="0" u="none" strike="noStrike" cap="none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且會逃避</a:t>
            </a:r>
            <a:r>
              <a:rPr lang="zh-TW" sz="3200" b="0" i="0" u="none" strike="noStrike" cap="none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目光接觸</a:t>
            </a:r>
            <a:endParaRPr sz="2800" b="0" i="0" u="none" strike="noStrike" cap="none">
              <a:solidFill>
                <a:srgbClr val="FF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680" name="Google Shape;680;p93" descr="圓圈紅色-插圖素材[37031740] - PIXTA圖庫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1" name="Google Shape;681;p9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00292" y="1843790"/>
            <a:ext cx="1269414" cy="13096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91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63</a:t>
            </a:fld>
            <a:endParaRPr/>
          </a:p>
        </p:txBody>
      </p:sp>
      <p:sp>
        <p:nvSpPr>
          <p:cNvPr id="655" name="Google Shape;655;p91"/>
          <p:cNvSpPr/>
          <p:nvPr/>
        </p:nvSpPr>
        <p:spPr>
          <a:xfrm>
            <a:off x="1062178" y="1229193"/>
            <a:ext cx="3000155" cy="2543760"/>
          </a:xfrm>
          <a:prstGeom prst="rect">
            <a:avLst/>
          </a:prstGeom>
          <a:noFill/>
          <a:ln w="15875" cap="flat" cmpd="sng">
            <a:solidFill>
              <a:srgbClr val="7F7F7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0000"/>
              </a:solidFill>
              <a:latin typeface="Microsoft Yahei"/>
              <a:ea typeface="Microsoft Yahei"/>
              <a:cs typeface="Microsoft Yahei"/>
              <a:sym typeface="Microsoft Yahei"/>
            </a:endParaRPr>
          </a:p>
        </p:txBody>
      </p:sp>
      <p:sp>
        <p:nvSpPr>
          <p:cNvPr id="656" name="Google Shape;656;p91"/>
          <p:cNvSpPr txBox="1"/>
          <p:nvPr/>
        </p:nvSpPr>
        <p:spPr>
          <a:xfrm>
            <a:off x="1018308" y="1444845"/>
            <a:ext cx="2840974" cy="2400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0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Q</a:t>
            </a:r>
            <a:r>
              <a:rPr lang="en-US" altLang="zh-TW" sz="3000" dirty="0">
                <a:latin typeface="DFKai-SB"/>
                <a:ea typeface="DFKai-SB"/>
                <a:cs typeface="DFKai-SB"/>
                <a:sym typeface="DFKai-SB"/>
              </a:rPr>
              <a:t>3</a:t>
            </a:r>
            <a:r>
              <a:rPr lang="zh-TW" sz="30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：自閉症同學跟你說話時，眼睛不看你，是因為他討厭你。</a:t>
            </a:r>
            <a:endParaRPr sz="3000" b="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657" name="Google Shape;657;p91"/>
          <p:cNvSpPr/>
          <p:nvPr/>
        </p:nvSpPr>
        <p:spPr>
          <a:xfrm>
            <a:off x="4796816" y="1284585"/>
            <a:ext cx="3550548" cy="2488368"/>
          </a:xfrm>
          <a:prstGeom prst="rect">
            <a:avLst/>
          </a:prstGeom>
          <a:noFill/>
          <a:ln w="15875" cap="flat" cmpd="sng">
            <a:solidFill>
              <a:srgbClr val="7F7F7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0000"/>
              </a:solidFill>
              <a:latin typeface="Microsoft Yahei"/>
              <a:ea typeface="Microsoft Yahei"/>
              <a:cs typeface="Microsoft Yahei"/>
              <a:sym typeface="Microsoft Yahei"/>
            </a:endParaRPr>
          </a:p>
        </p:txBody>
      </p:sp>
      <p:sp>
        <p:nvSpPr>
          <p:cNvPr id="658" name="Google Shape;658;p91"/>
          <p:cNvSpPr txBox="1"/>
          <p:nvPr/>
        </p:nvSpPr>
        <p:spPr>
          <a:xfrm>
            <a:off x="5119104" y="1876370"/>
            <a:ext cx="3283678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眼睛迴避是自閉症者的特質，</a:t>
            </a:r>
            <a:r>
              <a:rPr lang="zh-TW" sz="2800" b="0" i="0" u="none" strike="noStrike" cap="none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並非故意的</a:t>
            </a:r>
            <a:r>
              <a:rPr lang="zh-TW" sz="28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。</a:t>
            </a:r>
            <a:endParaRPr sz="2800" b="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pic>
        <p:nvPicPr>
          <p:cNvPr id="659" name="Google Shape;659;p9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96707" y="1876370"/>
            <a:ext cx="1187861" cy="11878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6" grpId="0"/>
      <p:bldP spid="65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90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64</a:t>
            </a:fld>
            <a:endParaRPr/>
          </a:p>
        </p:txBody>
      </p:sp>
      <p:sp>
        <p:nvSpPr>
          <p:cNvPr id="642" name="Google Shape;642;p90"/>
          <p:cNvSpPr/>
          <p:nvPr/>
        </p:nvSpPr>
        <p:spPr>
          <a:xfrm>
            <a:off x="4796816" y="1284585"/>
            <a:ext cx="3732212" cy="2488368"/>
          </a:xfrm>
          <a:prstGeom prst="rect">
            <a:avLst/>
          </a:prstGeom>
          <a:noFill/>
          <a:ln w="15875" cap="flat" cmpd="sng">
            <a:solidFill>
              <a:srgbClr val="7F7F7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0000"/>
              </a:solidFill>
              <a:latin typeface="Microsoft Yahei"/>
              <a:ea typeface="Microsoft Yahei"/>
              <a:cs typeface="Microsoft Yahei"/>
              <a:sym typeface="Microsoft Yahei"/>
            </a:endParaRPr>
          </a:p>
        </p:txBody>
      </p:sp>
      <p:sp>
        <p:nvSpPr>
          <p:cNvPr id="644" name="Google Shape;644;p90"/>
          <p:cNvSpPr/>
          <p:nvPr/>
        </p:nvSpPr>
        <p:spPr>
          <a:xfrm>
            <a:off x="845127" y="1229192"/>
            <a:ext cx="3217206" cy="2691644"/>
          </a:xfrm>
          <a:prstGeom prst="rect">
            <a:avLst/>
          </a:prstGeom>
          <a:noFill/>
          <a:ln w="15875" cap="flat" cmpd="sng">
            <a:solidFill>
              <a:srgbClr val="7F7F7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0000"/>
              </a:solidFill>
              <a:latin typeface="Microsoft Yahei"/>
              <a:ea typeface="Microsoft Yahei"/>
              <a:cs typeface="Microsoft Yahei"/>
              <a:sym typeface="Microsoft Yahe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0000"/>
              </a:solidFill>
              <a:latin typeface="Microsoft Yahei"/>
              <a:ea typeface="Microsoft Yahei"/>
              <a:cs typeface="Microsoft Yahei"/>
              <a:sym typeface="Microsoft Yahe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400" b="0" i="0" u="none" strike="noStrike" cap="none">
                <a:solidFill>
                  <a:srgbClr val="FF0000"/>
                </a:solidFill>
                <a:latin typeface="Microsoft Yahei"/>
                <a:ea typeface="Microsoft Yahei"/>
                <a:cs typeface="Microsoft Yahei"/>
                <a:sym typeface="Microsoft Yahei"/>
              </a:rPr>
              <a:t> </a:t>
            </a:r>
            <a:endParaRPr sz="1400" b="0" i="0" u="none" strike="noStrike" cap="none">
              <a:solidFill>
                <a:srgbClr val="FF0000"/>
              </a:solidFill>
              <a:latin typeface="Microsoft Yahei"/>
              <a:ea typeface="Microsoft Yahei"/>
              <a:cs typeface="Microsoft Yahei"/>
              <a:sym typeface="Microsoft Yahei"/>
            </a:endParaRPr>
          </a:p>
        </p:txBody>
      </p:sp>
      <p:sp>
        <p:nvSpPr>
          <p:cNvPr id="645" name="Google Shape;645;p90"/>
          <p:cNvSpPr/>
          <p:nvPr/>
        </p:nvSpPr>
        <p:spPr>
          <a:xfrm>
            <a:off x="1010105" y="1284585"/>
            <a:ext cx="2969784" cy="240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0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Q</a:t>
            </a:r>
            <a:r>
              <a:rPr lang="en-US" altLang="zh-TW" sz="3000" dirty="0">
                <a:latin typeface="DFKai-SB"/>
                <a:ea typeface="DFKai-SB"/>
                <a:cs typeface="DFKai-SB"/>
                <a:sym typeface="DFKai-SB"/>
              </a:rPr>
              <a:t>4</a:t>
            </a:r>
            <a:r>
              <a:rPr lang="zh-TW" sz="30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：我跟自閉症同學說話時，</a:t>
            </a:r>
            <a:endParaRPr lang="en-US" altLang="zh-TW" sz="3000" b="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30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若</a:t>
            </a:r>
            <a:r>
              <a:rPr lang="zh-TW" sz="30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他都沒反應，我應該說得再</a:t>
            </a:r>
            <a:endParaRPr lang="en-US" altLang="zh-TW" sz="3000" b="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3000" dirty="0">
                <a:latin typeface="DFKai-SB"/>
                <a:ea typeface="DFKai-SB"/>
                <a:cs typeface="DFKai-SB"/>
                <a:sym typeface="DFKai-SB"/>
              </a:rPr>
              <a:t>複雜再詳細</a:t>
            </a:r>
            <a:r>
              <a:rPr lang="zh-TW" sz="30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一些</a:t>
            </a:r>
            <a:endParaRPr dirty="0"/>
          </a:p>
        </p:txBody>
      </p:sp>
      <p:sp>
        <p:nvSpPr>
          <p:cNvPr id="646" name="Google Shape;646;p90"/>
          <p:cNvSpPr/>
          <p:nvPr/>
        </p:nvSpPr>
        <p:spPr>
          <a:xfrm>
            <a:off x="4984568" y="2005549"/>
            <a:ext cx="3357458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字句要</a:t>
            </a:r>
            <a:r>
              <a:rPr lang="zh-TW" sz="2800" b="0" i="0" u="none" strike="noStrike" cap="none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簡潔和清晰</a:t>
            </a:r>
            <a:endParaRPr dirty="0"/>
          </a:p>
        </p:txBody>
      </p:sp>
      <p:sp>
        <p:nvSpPr>
          <p:cNvPr id="647" name="Google Shape;647;p90" descr="圓圈紅色-插圖素材[37031740] - PIXTA圖庫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Google Shape;659;p9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96707" y="1876370"/>
            <a:ext cx="1187861" cy="11878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" grpId="0"/>
      <p:bldP spid="64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92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65</a:t>
            </a:fld>
            <a:endParaRPr/>
          </a:p>
        </p:txBody>
      </p:sp>
      <p:sp>
        <p:nvSpPr>
          <p:cNvPr id="665" name="Google Shape;665;p92"/>
          <p:cNvSpPr/>
          <p:nvPr/>
        </p:nvSpPr>
        <p:spPr>
          <a:xfrm>
            <a:off x="4796816" y="1284585"/>
            <a:ext cx="3732212" cy="2488368"/>
          </a:xfrm>
          <a:prstGeom prst="rect">
            <a:avLst/>
          </a:prstGeom>
          <a:noFill/>
          <a:ln w="15875" cap="flat" cmpd="sng">
            <a:solidFill>
              <a:srgbClr val="7F7F7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0000"/>
              </a:solidFill>
              <a:latin typeface="Microsoft Yahei"/>
              <a:ea typeface="Microsoft Yahei"/>
              <a:cs typeface="Microsoft Yahei"/>
              <a:sym typeface="Microsoft Yahei"/>
            </a:endParaRPr>
          </a:p>
        </p:txBody>
      </p:sp>
      <p:pic>
        <p:nvPicPr>
          <p:cNvPr id="666" name="Google Shape;666;p9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51019" y="1846448"/>
            <a:ext cx="1187861" cy="1187861"/>
          </a:xfrm>
          <a:prstGeom prst="rect">
            <a:avLst/>
          </a:prstGeom>
          <a:noFill/>
          <a:ln>
            <a:noFill/>
          </a:ln>
        </p:spPr>
      </p:pic>
      <p:sp>
        <p:nvSpPr>
          <p:cNvPr id="668" name="Google Shape;668;p92"/>
          <p:cNvSpPr/>
          <p:nvPr/>
        </p:nvSpPr>
        <p:spPr>
          <a:xfrm>
            <a:off x="824344" y="1229193"/>
            <a:ext cx="3237989" cy="2543760"/>
          </a:xfrm>
          <a:prstGeom prst="rect">
            <a:avLst/>
          </a:prstGeom>
          <a:noFill/>
          <a:ln w="15875" cap="flat" cmpd="sng">
            <a:solidFill>
              <a:srgbClr val="7F7F7F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0000"/>
              </a:solidFill>
              <a:latin typeface="Microsoft Yahei"/>
              <a:ea typeface="Microsoft Yahei"/>
              <a:cs typeface="Microsoft Yahei"/>
              <a:sym typeface="Microsoft Yahei"/>
            </a:endParaRPr>
          </a:p>
        </p:txBody>
      </p:sp>
      <p:sp>
        <p:nvSpPr>
          <p:cNvPr id="669" name="Google Shape;669;p92"/>
          <p:cNvSpPr/>
          <p:nvPr/>
        </p:nvSpPr>
        <p:spPr>
          <a:xfrm>
            <a:off x="1007643" y="1352321"/>
            <a:ext cx="2715348" cy="240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0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Q</a:t>
            </a:r>
            <a:r>
              <a:rPr lang="en-US" altLang="zh-TW" sz="30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5</a:t>
            </a:r>
            <a:r>
              <a:rPr lang="zh-TW" sz="30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：自閉症者喜歡求新求變，每天都有新話題和發明新動作。</a:t>
            </a:r>
            <a:endParaRPr dirty="0"/>
          </a:p>
        </p:txBody>
      </p:sp>
      <p:sp>
        <p:nvSpPr>
          <p:cNvPr id="670" name="Google Shape;670;p92"/>
          <p:cNvSpPr/>
          <p:nvPr/>
        </p:nvSpPr>
        <p:spPr>
          <a:xfrm>
            <a:off x="4851014" y="1846448"/>
            <a:ext cx="3612063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會不斷</a:t>
            </a:r>
            <a:r>
              <a:rPr lang="zh-TW" sz="2800" b="0" i="0" u="none" strike="noStrike" cap="none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重複一樣的話</a:t>
            </a:r>
            <a:r>
              <a:rPr lang="zh-TW" sz="28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，</a:t>
            </a:r>
            <a:endParaRPr sz="2800" b="0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 b="0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做出刻板的</a:t>
            </a:r>
            <a:r>
              <a:rPr lang="zh-TW" sz="2800" b="0" i="0" u="none" strike="noStrike" cap="none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重複動作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9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56"/>
          <p:cNvSpPr txBox="1">
            <a:spLocks noGrp="1"/>
          </p:cNvSpPr>
          <p:nvPr>
            <p:ph type="ctrTitle" idx="4294967295"/>
          </p:nvPr>
        </p:nvSpPr>
        <p:spPr>
          <a:xfrm>
            <a:off x="1802188" y="2239762"/>
            <a:ext cx="6088324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6000" b="1" i="0" u="none" strike="noStrike" cap="none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統計分數並頒獎</a:t>
            </a:r>
            <a:endParaRPr sz="6000" b="1" i="0" u="none" strike="noStrike" cap="none">
              <a:solidFill>
                <a:srgbClr val="FF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687" name="Google Shape;687;p56"/>
          <p:cNvSpPr/>
          <p:nvPr/>
        </p:nvSpPr>
        <p:spPr>
          <a:xfrm>
            <a:off x="4572832" y="511383"/>
            <a:ext cx="1475763" cy="1495411"/>
          </a:xfrm>
          <a:custGeom>
            <a:avLst/>
            <a:gdLst/>
            <a:ahLst/>
            <a:cxnLst/>
            <a:rect l="l" t="t" r="r" b="b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6D9EE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8" name="Google Shape;688;p56"/>
          <p:cNvSpPr/>
          <p:nvPr/>
        </p:nvSpPr>
        <p:spPr>
          <a:xfrm rot="1473017">
            <a:off x="3231052" y="1258034"/>
            <a:ext cx="862799" cy="840475"/>
          </a:xfrm>
          <a:custGeom>
            <a:avLst/>
            <a:gdLst/>
            <a:ahLst/>
            <a:cxnLst/>
            <a:rect l="l" t="t" r="r" b="b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6D9EE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9" name="Google Shape;689;p56"/>
          <p:cNvSpPr/>
          <p:nvPr/>
        </p:nvSpPr>
        <p:spPr>
          <a:xfrm>
            <a:off x="4287407" y="368475"/>
            <a:ext cx="377759" cy="367085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6D9EE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0" name="Google Shape;690;p56"/>
          <p:cNvSpPr/>
          <p:nvPr/>
        </p:nvSpPr>
        <p:spPr>
          <a:xfrm rot="2487103">
            <a:off x="4044483" y="2034063"/>
            <a:ext cx="268755" cy="261161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6D9EE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1" name="Google Shape;691;p56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66</a:t>
            </a:fld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D966"/>
            </a:gs>
            <a:gs pos="100000">
              <a:srgbClr val="FF99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57"/>
          <p:cNvSpPr txBox="1"/>
          <p:nvPr/>
        </p:nvSpPr>
        <p:spPr>
          <a:xfrm>
            <a:off x="1588958" y="891915"/>
            <a:ext cx="5920276" cy="2332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8000" b="0" i="0" u="none" strike="noStrike" cap="none">
                <a:solidFill>
                  <a:srgbClr val="0000CC"/>
                </a:solidFill>
                <a:latin typeface="DFKai-SB"/>
                <a:ea typeface="DFKai-SB"/>
                <a:cs typeface="DFKai-SB"/>
                <a:sym typeface="DFKai-SB"/>
              </a:rPr>
              <a:t>感謝大家的熱情參與!</a:t>
            </a:r>
            <a:endParaRPr sz="8000" b="0" i="0" u="none" strike="noStrike" cap="none">
              <a:solidFill>
                <a:srgbClr val="0000CC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5"/>
          <p:cNvSpPr txBox="1">
            <a:spLocks noGrp="1"/>
          </p:cNvSpPr>
          <p:nvPr>
            <p:ph type="title"/>
          </p:nvPr>
        </p:nvSpPr>
        <p:spPr>
          <a:xfrm>
            <a:off x="719019" y="2799414"/>
            <a:ext cx="7705961" cy="694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altLang="en-US" sz="4400" b="1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能</a:t>
            </a:r>
            <a:r>
              <a:rPr lang="zh-TW" sz="4400" b="1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主動</a:t>
            </a:r>
            <a:r>
              <a:rPr lang="zh-TW" sz="4400" b="1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舉手回答課堂問題。</a:t>
            </a:r>
            <a:br>
              <a:rPr lang="zh-TW" sz="4400" b="1" dirty="0">
                <a:solidFill>
                  <a:srgbClr val="333300"/>
                </a:solidFill>
                <a:latin typeface="DFKai-SB"/>
                <a:ea typeface="DFKai-SB"/>
                <a:cs typeface="DFKai-SB"/>
                <a:sym typeface="DFKai-SB"/>
              </a:rPr>
            </a:br>
            <a:r>
              <a:rPr lang="zh-TW" sz="4400" b="1" dirty="0">
                <a:solidFill>
                  <a:srgbClr val="333300"/>
                </a:solidFill>
                <a:latin typeface="DFKai-SB"/>
                <a:ea typeface="DFKai-SB"/>
                <a:cs typeface="DFKai-SB"/>
                <a:sym typeface="DFKai-SB"/>
              </a:rPr>
              <a:t>(答出跟課堂問題有關的答案)</a:t>
            </a:r>
            <a:endParaRPr sz="4400" dirty="0">
              <a:solidFill>
                <a:srgbClr val="3333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79" name="Google Shape;79;p5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7</a:t>
            </a:fld>
            <a:endParaRPr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5E47A9E3-2F4F-4913-B7D2-1C8D98676274}"/>
              </a:ext>
            </a:extLst>
          </p:cNvPr>
          <p:cNvSpPr txBox="1"/>
          <p:nvPr/>
        </p:nvSpPr>
        <p:spPr>
          <a:xfrm>
            <a:off x="3176016" y="597407"/>
            <a:ext cx="27919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6600" dirty="0">
                <a:solidFill>
                  <a:srgbClr val="4CA52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班規一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6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8</a:t>
            </a:fld>
            <a:endParaRPr/>
          </a:p>
        </p:txBody>
      </p:sp>
      <p:sp>
        <p:nvSpPr>
          <p:cNvPr id="85" name="Google Shape;85;p6"/>
          <p:cNvSpPr txBox="1"/>
          <p:nvPr/>
        </p:nvSpPr>
        <p:spPr>
          <a:xfrm>
            <a:off x="888275" y="1886833"/>
            <a:ext cx="7576456" cy="1516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3600" b="1" i="0" u="none" strike="noStrike" cap="none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遵守指令參與(或完成)課堂工作。</a:t>
            </a:r>
            <a:endParaRPr sz="3600" b="1" i="0" u="none" strike="noStrike" cap="none" dirty="0">
              <a:solidFill>
                <a:srgbClr val="FF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3200" b="1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(聽從老師指令看影片或寫學習單..等)</a:t>
            </a:r>
            <a:endParaRPr sz="3200" b="0" i="0" u="none" strike="noStrike" cap="none" dirty="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645A30BE-91D4-4ED6-9836-4923971EF665}"/>
              </a:ext>
            </a:extLst>
          </p:cNvPr>
          <p:cNvSpPr txBox="1"/>
          <p:nvPr/>
        </p:nvSpPr>
        <p:spPr>
          <a:xfrm>
            <a:off x="3176016" y="597407"/>
            <a:ext cx="27919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6600" dirty="0">
                <a:solidFill>
                  <a:srgbClr val="4CA52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班規二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7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zh-TW"/>
              <a:t>9</a:t>
            </a:fld>
            <a:endParaRPr/>
          </a:p>
        </p:txBody>
      </p:sp>
      <p:sp>
        <p:nvSpPr>
          <p:cNvPr id="91" name="Google Shape;91;p7"/>
          <p:cNvSpPr txBox="1"/>
          <p:nvPr/>
        </p:nvSpPr>
        <p:spPr>
          <a:xfrm>
            <a:off x="1224507" y="2745022"/>
            <a:ext cx="6979800" cy="859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br>
              <a:rPr lang="zh-TW" sz="4400" b="0" i="0" u="none" strike="noStrike" cap="none">
                <a:solidFill>
                  <a:schemeClr val="dk1"/>
                </a:solidFill>
                <a:latin typeface="Catamaran ExtraBold"/>
                <a:ea typeface="Catamaran ExtraBold"/>
                <a:cs typeface="Catamaran ExtraBold"/>
                <a:sym typeface="Catamaran ExtraBold"/>
              </a:rPr>
            </a:br>
            <a:endParaRPr sz="4400" b="0" i="0" u="none" strike="noStrike" cap="non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2" name="Google Shape;92;p7"/>
          <p:cNvSpPr txBox="1"/>
          <p:nvPr/>
        </p:nvSpPr>
        <p:spPr>
          <a:xfrm>
            <a:off x="1776958" y="1627094"/>
            <a:ext cx="6220293" cy="2549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br>
              <a:rPr lang="zh-TW" sz="3600" b="0" i="0" u="none" strike="noStrike" cap="none" dirty="0">
                <a:solidFill>
                  <a:schemeClr val="dk1"/>
                </a:solidFill>
                <a:latin typeface="Catamaran ExtraBold"/>
                <a:ea typeface="Catamaran ExtraBold"/>
                <a:cs typeface="Catamaran ExtraBold"/>
                <a:sym typeface="Catamaran ExtraBold"/>
              </a:rPr>
            </a:br>
            <a:r>
              <a:rPr lang="zh-TW" sz="4400" b="1" i="0" u="none" strike="noStrike" cap="none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上課專心「停看聽」</a:t>
            </a:r>
            <a:r>
              <a:rPr lang="zh-TW" sz="4400" b="1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。</a:t>
            </a:r>
            <a:endParaRPr sz="4400" b="1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3200" b="1" i="0" u="none" strike="noStrike" cap="none" dirty="0">
                <a:solidFill>
                  <a:srgbClr val="333300"/>
                </a:solidFill>
                <a:latin typeface="DFKai-SB"/>
                <a:ea typeface="DFKai-SB"/>
                <a:cs typeface="DFKai-SB"/>
                <a:sym typeface="DFKai-SB"/>
              </a:rPr>
              <a:t>(</a:t>
            </a:r>
            <a:r>
              <a:rPr lang="zh-TW" sz="3200" b="1" i="0" u="none" strike="noStrike" cap="none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停</a:t>
            </a:r>
            <a:r>
              <a:rPr lang="zh-TW" sz="3200" b="1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止做與課堂無關的事、</a:t>
            </a:r>
            <a:endParaRPr sz="3200" b="1" i="0" u="none" strike="noStrike" cap="none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r>
              <a:rPr lang="zh-TW" sz="3200" b="1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眼睛</a:t>
            </a:r>
            <a:r>
              <a:rPr lang="zh-TW" sz="3200" b="1" i="0" u="none" strike="noStrike" cap="none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看</a:t>
            </a:r>
            <a:r>
              <a:rPr lang="zh-TW" sz="3200" b="1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老師、專心</a:t>
            </a:r>
            <a:r>
              <a:rPr lang="zh-TW" sz="3200" b="1" i="0" u="none" strike="noStrike" cap="none" dirty="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聽</a:t>
            </a:r>
            <a:r>
              <a:rPr lang="zh-TW" sz="3200" b="1" i="0" u="none" strike="noStrike" cap="none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老師)</a:t>
            </a:r>
            <a:endParaRPr sz="3200" b="0" i="0" u="none" strike="noStrike" cap="none" dirty="0">
              <a:solidFill>
                <a:schemeClr val="dk1"/>
              </a:solidFill>
              <a:latin typeface="Catamaran ExtraBold"/>
              <a:ea typeface="Catamaran ExtraBold"/>
              <a:cs typeface="Catamaran ExtraBold"/>
              <a:sym typeface="Catamaran ExtraBold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tamaran ExtraBold"/>
              <a:buNone/>
            </a:pPr>
            <a:endParaRPr sz="2400" b="0" i="0" u="none" strike="noStrike" cap="none" dirty="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129E9E3-F070-4D6E-8BA2-DC7E3B1A57D8}"/>
              </a:ext>
            </a:extLst>
          </p:cNvPr>
          <p:cNvSpPr txBox="1"/>
          <p:nvPr/>
        </p:nvSpPr>
        <p:spPr>
          <a:xfrm>
            <a:off x="3176016" y="597407"/>
            <a:ext cx="27919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6600" dirty="0">
                <a:solidFill>
                  <a:srgbClr val="4CA52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班規三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agot template">
  <a:themeElements>
    <a:clrScheme name="Custom 347">
      <a:dk1>
        <a:srgbClr val="143C55"/>
      </a:dk1>
      <a:lt1>
        <a:srgbClr val="FFFFFF"/>
      </a:lt1>
      <a:dk2>
        <a:srgbClr val="748C9C"/>
      </a:dk2>
      <a:lt2>
        <a:srgbClr val="F7F9EA"/>
      </a:lt2>
      <a:accent1>
        <a:srgbClr val="FEAB19"/>
      </a:accent1>
      <a:accent2>
        <a:srgbClr val="85CE5B"/>
      </a:accent2>
      <a:accent3>
        <a:srgbClr val="65C5DB"/>
      </a:accent3>
      <a:accent4>
        <a:srgbClr val="7D7FD0"/>
      </a:accent4>
      <a:accent5>
        <a:srgbClr val="FA7F99"/>
      </a:accent5>
      <a:accent6>
        <a:srgbClr val="FF4E45"/>
      </a:accent6>
      <a:hlink>
        <a:srgbClr val="265775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</TotalTime>
  <Words>1419</Words>
  <Application>Microsoft Office PowerPoint</Application>
  <PresentationFormat>如螢幕大小 (16:9)</PresentationFormat>
  <Paragraphs>252</Paragraphs>
  <Slides>67</Slides>
  <Notes>62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67</vt:i4>
      </vt:variant>
    </vt:vector>
  </HeadingPairs>
  <TitlesOfParts>
    <vt:vector size="78" baseType="lpstr">
      <vt:lpstr>Catamaran ExtraBold</vt:lpstr>
      <vt:lpstr>標楷體</vt:lpstr>
      <vt:lpstr>Microsoft Yahei</vt:lpstr>
      <vt:lpstr>Arial</vt:lpstr>
      <vt:lpstr>Microsoft JhengHei</vt:lpstr>
      <vt:lpstr>Catamaran</vt:lpstr>
      <vt:lpstr>標楷體</vt:lpstr>
      <vt:lpstr>Noto Sans Symbols</vt:lpstr>
      <vt:lpstr>Baumans</vt:lpstr>
      <vt:lpstr>Bellota Text Light</vt:lpstr>
      <vt:lpstr>Bagot template</vt:lpstr>
      <vt:lpstr>班規融入 特教宣導~認識自閉症</vt:lpstr>
      <vt:lpstr>為什麼我們要制定班規？</vt:lpstr>
      <vt:lpstr>養成良好的學習行為表現</vt:lpstr>
      <vt:lpstr>教學目標</vt:lpstr>
      <vt:lpstr>1.養成良好的學習行為表現</vt:lpstr>
      <vt:lpstr>我們的班級規定</vt:lpstr>
      <vt:lpstr>能主動舉手回答課堂問題。 (答出跟課堂問題有關的答案)</vt:lpstr>
      <vt:lpstr>PowerPoint 簡報</vt:lpstr>
      <vt:lpstr>PowerPoint 簡報</vt:lpstr>
      <vt:lpstr>PowerPoint 簡報</vt:lpstr>
      <vt:lpstr>上課加分規定</vt:lpstr>
      <vt:lpstr>1.老師設定計時器，每5分鐘鈴響檢視一次。</vt:lpstr>
      <vt:lpstr>從現在起所進行的教學活動， 老師就會開始進行計時、觀察及加分， 希望大家都可以拿出最好的表現！</vt:lpstr>
      <vt:lpstr>正面範例影片</vt:lpstr>
      <vt:lpstr>影片討論~大家來找碴</vt:lpstr>
      <vt:lpstr>反面範例影片</vt:lpstr>
      <vt:lpstr>影片討論~大家來找碴</vt:lpstr>
      <vt:lpstr> 遵守班規活動演練~見微知詞</vt:lpstr>
      <vt:lpstr>遊戲規則說明</vt:lpstr>
      <vt:lpstr>PowerPoint 簡報</vt:lpstr>
      <vt:lpstr>示範題</vt:lpstr>
      <vt:lpstr>答案</vt:lpstr>
      <vt:lpstr>PowerPoint 簡報</vt:lpstr>
      <vt:lpstr>答案1</vt:lpstr>
      <vt:lpstr>PowerPoint 簡報</vt:lpstr>
      <vt:lpstr>答案2</vt:lpstr>
      <vt:lpstr>PowerPoint 簡報</vt:lpstr>
      <vt:lpstr>答案3</vt:lpstr>
      <vt:lpstr>PowerPoint 簡報</vt:lpstr>
      <vt:lpstr>答案4</vt:lpstr>
      <vt:lpstr>PowerPoint 簡報</vt:lpstr>
      <vt:lpstr>答案5</vt:lpstr>
      <vt:lpstr>PowerPoint 簡報</vt:lpstr>
      <vt:lpstr>答案6</vt:lpstr>
      <vt:lpstr>PowerPoint 簡報</vt:lpstr>
      <vt:lpstr>答案7</vt:lpstr>
      <vt:lpstr>PowerPoint 簡報</vt:lpstr>
      <vt:lpstr>答案8</vt:lpstr>
      <vt:lpstr>PowerPoint 簡報</vt:lpstr>
      <vt:lpstr>答案9</vt:lpstr>
      <vt:lpstr>特教宣導</vt:lpstr>
      <vt:lpstr>特殊教育</vt:lpstr>
      <vt:lpstr>自閉症</vt:lpstr>
      <vt:lpstr>PowerPoint 簡報</vt:lpstr>
      <vt:lpstr>影片討論</vt:lpstr>
      <vt:lpstr>影片討論</vt:lpstr>
      <vt:lpstr>影片討論</vt:lpstr>
      <vt:lpstr>影片討論</vt:lpstr>
      <vt:lpstr>我們天生獨一無二 沒有完全相同的人 每個人的特質或優弱勢都不一樣 而他們只是某些特質和大家不同 我們要學會尊重彼此的差異 在成長的道路上一同跨越ㄞˋ擁抱ㄞˋ</vt:lpstr>
      <vt:lpstr>自閉症的概述</vt:lpstr>
      <vt:lpstr>PowerPoint 簡報</vt:lpstr>
      <vt:lpstr>PowerPoint 簡報</vt:lpstr>
      <vt:lpstr>PowerPoint 簡報</vt:lpstr>
      <vt:lpstr>請各舉一些下列特徵的例子</vt:lpstr>
      <vt:lpstr>相處妙招~4大招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統計分數並頒獎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班規融入 認識情緒行為障礙 與自閉症</dc:title>
  <dc:creator>資源班教室109-1</dc:creator>
  <cp:lastModifiedBy>使用者帳戶</cp:lastModifiedBy>
  <cp:revision>28</cp:revision>
  <dcterms:modified xsi:type="dcterms:W3CDTF">2024-11-03T09:53:43Z</dcterms:modified>
</cp:coreProperties>
</file>