
<file path=[Content_Types].xml><?xml version="1.0" encoding="utf-8"?>
<Types xmlns="http://schemas.openxmlformats.org/package/2006/content-types">
  <Default Extension="png" ContentType="image/png"/>
  <Default Extension="jpeg" ContentType="image/jpeg"/>
  <Default Extension="rels" ContentType="application/vnd.openxmlformats-package.relationships+xml"/>
  <Default Extension="xml" ContentType="application/xml"/>
  <Default Extension="jpg" ContentType="image/jpeg"/>
  <Override PartName="/ppt/presentation.xml" ContentType="application/vnd.openxmlformats-officedocument.presentationml.presentation.main+xml"/>
  <Override PartName="/ppt/slideMasters/slideMaster1.xml" ContentType="application/vnd.openxmlformats-officedocument.presentationml.slideMaster+xml"/>
  <Override PartName="/ppt/slides/slide1.xml" ContentType="application/vnd.openxmlformats-officedocument.presentationml.slide+xml"/>
  <Override PartName="/ppt/slides/slide2.xml" ContentType="application/vnd.openxmlformats-officedocument.presentationml.slide+xml"/>
  <Override PartName="/ppt/slides/slide3.xml" ContentType="application/vnd.openxmlformats-officedocument.presentationml.slide+xml"/>
  <Override PartName="/ppt/slides/slide4.xml" ContentType="application/vnd.openxmlformats-officedocument.presentationml.slide+xml"/>
  <Override PartName="/ppt/slides/slide5.xml" ContentType="application/vnd.openxmlformats-officedocument.presentationml.slide+xml"/>
  <Override PartName="/ppt/slides/slide6.xml" ContentType="application/vnd.openxmlformats-officedocument.presentationml.slide+xml"/>
  <Override PartName="/ppt/slides/slide7.xml" ContentType="application/vnd.openxmlformats-officedocument.presentationml.slide+xml"/>
  <Override PartName="/ppt/slides/slide8.xml" ContentType="application/vnd.openxmlformats-officedocument.presentationml.slide+xml"/>
  <Override PartName="/ppt/slides/slide9.xml" ContentType="application/vnd.openxmlformats-officedocument.presentationml.slide+xml"/>
  <Override PartName="/ppt/slides/slide10.xml" ContentType="application/vnd.openxmlformats-officedocument.presentationml.slide+xml"/>
  <Override PartName="/ppt/slides/slide11.xml" ContentType="application/vnd.openxmlformats-officedocument.presentationml.slide+xml"/>
  <Override PartName="/ppt/slides/slide12.xml" ContentType="application/vnd.openxmlformats-officedocument.presentationml.slide+xml"/>
  <Override PartName="/ppt/slides/slide13.xml" ContentType="application/vnd.openxmlformats-officedocument.presentationml.slide+xml"/>
  <Override PartName="/ppt/slides/slide14.xml" ContentType="application/vnd.openxmlformats-officedocument.presentationml.slide+xml"/>
  <Override PartName="/ppt/slides/slide15.xml" ContentType="application/vnd.openxmlformats-officedocument.presentationml.slide+xml"/>
  <Override PartName="/ppt/notesMasters/notesMaster1.xml" ContentType="application/vnd.openxmlformats-officedocument.presentationml.notesMaster+xml"/>
  <Override PartName="/ppt/commentAuthors.xml" ContentType="application/vnd.openxmlformats-officedocument.presentationml.commentAuthors+xml"/>
  <Override PartName="/ppt/presProps.xml" ContentType="application/vnd.openxmlformats-officedocument.presentationml.presProps+xml"/>
  <Override PartName="/ppt/viewProps.xml" ContentType="application/vnd.openxmlformats-officedocument.presentationml.viewProps+xml"/>
  <Override PartName="/ppt/theme/theme1.xml" ContentType="application/vnd.openxmlformats-officedocument.theme+xml"/>
  <Override PartName="/ppt/tableStyles.xml" ContentType="application/vnd.openxmlformats-officedocument.presentationml.tableStyles+xml"/>
  <Override PartName="/ppt/slideLayouts/slideLayout1.xml" ContentType="application/vnd.openxmlformats-officedocument.presentationml.slideLayout+xml"/>
  <Override PartName="/ppt/slideLayouts/slideLayout2.xml" ContentType="application/vnd.openxmlformats-officedocument.presentationml.slideLayout+xml"/>
  <Override PartName="/ppt/slideLayouts/slideLayout3.xml" ContentType="application/vnd.openxmlformats-officedocument.presentationml.slideLayout+xml"/>
  <Override PartName="/ppt/slideLayouts/slideLayout4.xml" ContentType="application/vnd.openxmlformats-officedocument.presentationml.slideLayout+xml"/>
  <Override PartName="/ppt/slideLayouts/slideLayout5.xml" ContentType="application/vnd.openxmlformats-officedocument.presentationml.slideLayout+xml"/>
  <Override PartName="/ppt/slideLayouts/slideLayout6.xml" ContentType="application/vnd.openxmlformats-officedocument.presentationml.slideLayout+xml"/>
  <Override PartName="/ppt/slideLayouts/slideLayout7.xml" ContentType="application/vnd.openxmlformats-officedocument.presentationml.slideLayout+xml"/>
  <Override PartName="/ppt/slideLayouts/slideLayout8.xml" ContentType="application/vnd.openxmlformats-officedocument.presentationml.slideLayout+xml"/>
  <Override PartName="/ppt/slideLayouts/slideLayout9.xml" ContentType="application/vnd.openxmlformats-officedocument.presentationml.slideLayout+xml"/>
  <Override PartName="/ppt/slideLayouts/slideLayout10.xml" ContentType="application/vnd.openxmlformats-officedocument.presentationml.slideLayout+xml"/>
  <Override PartName="/ppt/slideLayouts/slideLayout11.xml" ContentType="application/vnd.openxmlformats-officedocument.presentationml.slideLayout+xml"/>
  <Override PartName="/ppt/theme/theme2.xml" ContentType="application/vnd.openxmlformats-officedocument.theme+xml"/>
  <Override PartName="/ppt/notesSlides/notesSlide1.xml" ContentType="application/vnd.openxmlformats-officedocument.presentationml.notesSlide+xml"/>
  <Override PartName="/ppt/notesSlides/notesSlide2.xml" ContentType="application/vnd.openxmlformats-officedocument.presentationml.notesSlide+xml"/>
  <Override PartName="/ppt/comments/comment1.xml" ContentType="application/vnd.openxmlformats-officedocument.presentationml.comments+xml"/>
  <Override PartName="/ppt/notesSlides/notesSlide3.xml" ContentType="application/vnd.openxmlformats-officedocument.presentationml.notesSlide+xml"/>
  <Override PartName="/ppt/comments/comment2.xml" ContentType="application/vnd.openxmlformats-officedocument.presentationml.comments+xml"/>
  <Override PartName="/ppt/notesSlides/notesSlide4.xml" ContentType="application/vnd.openxmlformats-officedocument.presentationml.notesSlide+xml"/>
  <Override PartName="/ppt/comments/comment3.xml" ContentType="application/vnd.openxmlformats-officedocument.presentationml.comments+xml"/>
  <Override PartName="/ppt/notesSlides/notesSlide5.xml" ContentType="application/vnd.openxmlformats-officedocument.presentationml.notesSlide+xml"/>
  <Override PartName="/ppt/comments/comment4.xml" ContentType="application/vnd.openxmlformats-officedocument.presentationml.comments+xml"/>
  <Override PartName="/ppt/notesSlides/notesSlide6.xml" ContentType="application/vnd.openxmlformats-officedocument.presentationml.notesSlide+xml"/>
  <Override PartName="/ppt/comments/comment5.xml" ContentType="application/vnd.openxmlformats-officedocument.presentationml.comments+xml"/>
  <Override PartName="/ppt/notesSlides/notesSlide7.xml" ContentType="application/vnd.openxmlformats-officedocument.presentationml.notesSlide+xml"/>
  <Override PartName="/ppt/comments/comment6.xml" ContentType="application/vnd.openxmlformats-officedocument.presentationml.comments+xml"/>
  <Override PartName="/ppt/notesSlides/notesSlide8.xml" ContentType="application/vnd.openxmlformats-officedocument.presentationml.notesSlide+xml"/>
  <Override PartName="/docProps/core.xml" ContentType="application/vnd.openxmlformats-package.core-properties+xml"/>
  <Override PartName="/docProps/app.xml" ContentType="application/vnd.openxmlformats-officedocument.extended-properties+xml"/>
</Types>
</file>

<file path=_rels/.rels><?xml version="1.0" encoding="UTF-8" standalone="yes"?>
<Relationships xmlns="http://schemas.openxmlformats.org/package/2006/relationships"><Relationship Id="rId3" Type="http://schemas.openxmlformats.org/package/2006/relationships/metadata/core-properties" Target="docProps/core.xml"/><Relationship Id="rId2" Type="http://schemas.openxmlformats.org/package/2006/relationships/metadata/thumbnail" Target="docProps/thumbnail.jpeg"/><Relationship Id="rId1" Type="http://schemas.openxmlformats.org/officeDocument/2006/relationships/officeDocument" Target="ppt/presentation.xml"/><Relationship Id="rId4" Type="http://schemas.openxmlformats.org/officeDocument/2006/relationships/extended-properties" Target="docProps/app.xml"/></Relationships>
</file>

<file path=ppt/presentation.xml><?xml version="1.0" encoding="utf-8"?>
<p:presentation xmlns:a="http://schemas.openxmlformats.org/drawingml/2006/main" xmlns:r="http://schemas.openxmlformats.org/officeDocument/2006/relationships" xmlns:p="http://schemas.openxmlformats.org/presentationml/2006/main" saveSubsetFonts="1">
  <p:sldMasterIdLst>
    <p:sldMasterId id="2147483648" r:id="rId1"/>
  </p:sldMasterIdLst>
  <p:notesMasterIdLst>
    <p:notesMasterId r:id="rId17"/>
  </p:notesMasterIdLst>
  <p:sldIdLst>
    <p:sldId id="256" r:id="rId2"/>
    <p:sldId id="288" r:id="rId3"/>
    <p:sldId id="290" r:id="rId4"/>
    <p:sldId id="289" r:id="rId5"/>
    <p:sldId id="285" r:id="rId6"/>
    <p:sldId id="282" r:id="rId7"/>
    <p:sldId id="286" r:id="rId8"/>
    <p:sldId id="281" r:id="rId9"/>
    <p:sldId id="287" r:id="rId10"/>
    <p:sldId id="257" r:id="rId11"/>
    <p:sldId id="283" r:id="rId12"/>
    <p:sldId id="295" r:id="rId13"/>
    <p:sldId id="291" r:id="rId14"/>
    <p:sldId id="292" r:id="rId15"/>
    <p:sldId id="293" r:id="rId16"/>
  </p:sldIdLst>
  <p:sldSz cx="9144000" cy="6858000" type="screen4x3"/>
  <p:notesSz cx="6858000" cy="9144000"/>
  <p:defaultTextStyle>
    <a:defPPr>
      <a:defRPr lang="zh-TW"/>
    </a:defPPr>
    <a:lvl1pPr marL="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800" kern="1200">
        <a:solidFill>
          <a:schemeClr val="tx1"/>
        </a:solidFill>
        <a:latin typeface="+mn-lt"/>
        <a:ea typeface="+mn-ea"/>
        <a:cs typeface="+mn-cs"/>
      </a:defRPr>
    </a:lvl9pPr>
  </p:defaultTextStyle>
  <p:extLst>
    <p:ext uri="{EFAFB233-063F-42B5-8137-9DF3F51BA10A}">
      <p15:sldGuideLst xmlns:p15="http://schemas.microsoft.com/office/powerpoint/2012/main">
        <p15:guide id="1" orient="horz" pos="2160">
          <p15:clr>
            <a:srgbClr val="A4A3A4"/>
          </p15:clr>
        </p15:guide>
        <p15:guide id="2" pos="2880">
          <p15:clr>
            <a:srgbClr val="A4A3A4"/>
          </p15:clr>
        </p15:guide>
      </p15:sldGuideLst>
    </p:ext>
    <p:ext uri="{2D200454-40CA-4A62-9FC3-DE9A4176ACB9}">
      <p15:notesGuideLst xmlns:p15="http://schemas.microsoft.com/office/powerpoint/2012/main"/>
    </p:ext>
  </p:extLst>
</p:presentation>
</file>

<file path=ppt/commentAuthors.xml><?xml version="1.0" encoding="utf-8"?>
<p:cmAuthorLst xmlns:a="http://schemas.openxmlformats.org/drawingml/2006/main" xmlns:r="http://schemas.openxmlformats.org/officeDocument/2006/relationships" xmlns:p="http://schemas.openxmlformats.org/presentationml/2006/main">
  <p:cmAuthor id="1" name="User" initials="U" lastIdx="3" clrIdx="0">
    <p:extLst>
      <p:ext uri="{19B8F6BF-5375-455C-9EA6-DF929625EA0E}">
        <p15:presenceInfo xmlns:p15="http://schemas.microsoft.com/office/powerpoint/2012/main" userId="d12dbc0da45c80b5" providerId="Windows Live"/>
      </p:ext>
    </p:extLst>
  </p:cmAuthor>
</p:cmAuthorLst>
</file>

<file path=ppt/presProps.xml><?xml version="1.0" encoding="utf-8"?>
<p:presentationPr xmlns:a="http://schemas.openxmlformats.org/drawingml/2006/main" xmlns:r="http://schemas.openxmlformats.org/officeDocument/2006/relationships" xmlns:p="http://schemas.openxmlformats.org/presentationml/2006/main">
  <p:showPr showNarration="1">
    <p:present/>
    <p:sldAll/>
    <p:penClr>
      <a:prstClr val="red"/>
    </p:penClr>
    <p:extLst>
      <p:ext uri="{EC167BDD-8182-4AB7-AECC-EB403E3ABB37}">
        <p14:laserClr xmlns:p14="http://schemas.microsoft.com/office/powerpoint/2010/main">
          <a:srgbClr val="FF0000"/>
        </p14:laserClr>
      </p:ext>
      <p:ext uri="{2FDB2607-1784-4EEB-B798-7EB5836EED8A}">
        <p14:showMediaCtrls xmlns:p14="http://schemas.microsoft.com/office/powerpoint/2010/main" val="1"/>
      </p:ext>
    </p:extLst>
  </p:showPr>
  <p:clrMru>
    <a:srgbClr val="006600"/>
    <a:srgbClr val="6600FF"/>
    <a:srgbClr val="0000FF"/>
    <a:srgbClr val="F5E4E3"/>
  </p:clrMru>
  <p:extLst>
    <p:ext uri="{E76CE94A-603C-4142-B9EB-6D1370010A27}">
      <p14:discardImageEditData xmlns:p14="http://schemas.microsoft.com/office/powerpoint/2010/main" val="0"/>
    </p:ext>
    <p:ext uri="{D31A062A-798A-4329-ABDD-BBA856620510}">
      <p14:defaultImageDpi xmlns:p14="http://schemas.microsoft.com/office/powerpoint/2010/main" val="220"/>
    </p:ext>
    <p:ext uri="{FD5EFAAD-0ECE-453E-9831-46B23BE46B34}">
      <p15:chartTrackingRefBased xmlns:p15="http://schemas.microsoft.com/office/powerpoint/2012/main" val="0"/>
    </p:ext>
  </p:extLst>
</p:presentationPr>
</file>

<file path=ppt/tableStyles.xml><?xml version="1.0" encoding="utf-8"?>
<a:tblStyleLst xmlns:a="http://schemas.openxmlformats.org/drawingml/2006/main" def="{5C22544A-7EE6-4342-B048-85BDC9FD1C3A}">
  <a:tblStyle styleId="{5C22544A-7EE6-4342-B048-85BDC9FD1C3A}" styleName="中等深淺樣式 2 - 輔色 1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1">
              <a:tint val="20000"/>
            </a:schemeClr>
          </a:solidFill>
        </a:fill>
      </a:tcStyle>
    </a:wholeTbl>
    <a:band1H>
      <a:tcStyle>
        <a:tcBdr/>
        <a:fill>
          <a:solidFill>
            <a:schemeClr val="accent1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1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1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1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1"/>
          </a:solidFill>
        </a:fill>
      </a:tcStyle>
    </a:firstRow>
  </a:tblStyle>
  <a:tblStyle styleId="{21E4AEA4-8DFA-4A89-87EB-49C32662AFE0}" styleName="中等深淺樣式 2 - 輔色 2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2">
              <a:tint val="20000"/>
            </a:schemeClr>
          </a:solidFill>
        </a:fill>
      </a:tcStyle>
    </a:wholeTbl>
    <a:band1H>
      <a:tcStyle>
        <a:tcBdr/>
        <a:fill>
          <a:solidFill>
            <a:schemeClr val="accent2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2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2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2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2"/>
          </a:solidFill>
        </a:fill>
      </a:tcStyle>
    </a:firstRow>
  </a:tblStyle>
  <a:tblStyle styleId="{C083E6E3-FA7D-4D7B-A595-EF9225AFEA82}" styleName="淺色樣式 1 - 輔色 3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  <a:band1H>
      <a:tcStyle>
        <a:tcBdr/>
        <a:fill>
          <a:solidFill>
            <a:schemeClr val="accent3">
              <a:alpha val="2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alpha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12700" cmpd="sng">
              <a:solidFill>
                <a:schemeClr val="accent3"/>
              </a:solidFill>
            </a:ln>
          </a:top>
        </a:tcBdr>
        <a:fill>
          <a:noFill/>
        </a:fill>
      </a:tcStyle>
    </a:lastRow>
    <a:firstRow>
      <a:tcTxStyle b="on"/>
      <a:tcStyle>
        <a:tcBdr>
          <a:bottom>
            <a:ln w="12700" cmpd="sng">
              <a:solidFill>
                <a:schemeClr val="accent3"/>
              </a:solidFill>
            </a:ln>
          </a:bottom>
        </a:tcBdr>
        <a:fill>
          <a:noFill/>
        </a:fill>
      </a:tcStyle>
    </a:firstRow>
  </a:tblStyle>
  <a:tblStyle styleId="{1FECB4D8-DB02-4DC6-A0A2-4F2EBAE1DC90}" styleName="中等深淺樣式 1 - 輔色 3">
    <a:wholeTbl>
      <a:tcTxStyle>
        <a:fontRef idx="minor">
          <a:scrgbClr r="0" g="0" b="0"/>
        </a:fontRef>
        <a:schemeClr val="dk1"/>
      </a:tcTxStyle>
      <a:tcStyle>
        <a:tcBdr>
          <a:left>
            <a:ln w="12700" cmpd="sng">
              <a:solidFill>
                <a:schemeClr val="accent3"/>
              </a:solidFill>
            </a:ln>
          </a:left>
          <a:right>
            <a:ln w="12700" cmpd="sng">
              <a:solidFill>
                <a:schemeClr val="accent3"/>
              </a:solidFill>
            </a:ln>
          </a:right>
          <a:top>
            <a:ln w="12700" cmpd="sng">
              <a:solidFill>
                <a:schemeClr val="accent3"/>
              </a:solidFill>
            </a:ln>
          </a:top>
          <a:bottom>
            <a:ln w="12700" cmpd="sng">
              <a:solidFill>
                <a:schemeClr val="accent3"/>
              </a:solidFill>
            </a:ln>
          </a:bottom>
          <a:insideH>
            <a:ln w="12700" cmpd="sng">
              <a:solidFill>
                <a:schemeClr val="accent3"/>
              </a:solidFill>
            </a:ln>
          </a:insideH>
          <a:insideV>
            <a:ln>
              <a:noFill/>
            </a:ln>
          </a:insideV>
        </a:tcBdr>
        <a:fill>
          <a:solidFill>
            <a:schemeClr val="lt1"/>
          </a:solidFill>
        </a:fill>
      </a:tcStyle>
    </a:wholeTbl>
    <a:band1H>
      <a:tcStyle>
        <a:tcBdr/>
        <a:fill>
          <a:solidFill>
            <a:schemeClr val="accent3">
              <a:tint val="20000"/>
            </a:schemeClr>
          </a:solidFill>
        </a:fill>
      </a:tcStyle>
    </a:band1H>
    <a:band1V>
      <a:tcStyle>
        <a:tcBdr/>
        <a:fill>
          <a:solidFill>
            <a:schemeClr val="accent3">
              <a:tint val="20000"/>
            </a:schemeClr>
          </a:solidFill>
        </a:fill>
      </a:tcStyle>
    </a:band1V>
    <a:lastCol>
      <a:tcTxStyle b="on"/>
      <a:tcStyle>
        <a:tcBdr/>
      </a:tcStyle>
    </a:lastCol>
    <a:firstCol>
      <a:tcTxStyle b="on"/>
      <a:tcStyle>
        <a:tcBdr/>
      </a:tcStyle>
    </a:firstCol>
    <a:lastRow>
      <a:tcTxStyle b="on"/>
      <a:tcStyle>
        <a:tcBdr>
          <a:top>
            <a:ln w="50800" cmpd="dbl">
              <a:solidFill>
                <a:schemeClr val="accent3"/>
              </a:solidFill>
            </a:ln>
          </a:top>
        </a:tcBdr>
        <a:fill>
          <a:solidFill>
            <a:schemeClr val="lt1"/>
          </a:solidFill>
        </a:fill>
      </a:tcStyle>
    </a:lastRow>
    <a:firstRow>
      <a:tcTxStyle b="on">
        <a:fontRef idx="minor">
          <a:scrgbClr r="0" g="0" b="0"/>
        </a:fontRef>
        <a:schemeClr val="lt1"/>
      </a:tcTxStyle>
      <a:tcStyle>
        <a:tcBdr/>
        <a:fill>
          <a:solidFill>
            <a:schemeClr val="accent3"/>
          </a:solidFill>
        </a:fill>
      </a:tcStyle>
    </a:firstRow>
  </a:tblStyle>
  <a:tblStyle styleId="{F5AB1C69-6EDB-4FF4-983F-18BD219EF322}" styleName="中等深淺樣式 2 - 輔色 3">
    <a:wholeTbl>
      <a:tcTxStyle>
        <a:fontRef idx="minor">
          <a:prstClr val="black"/>
        </a:fontRef>
        <a:schemeClr val="dk1"/>
      </a:tcTxStyle>
      <a:tcStyle>
        <a:tcBdr>
          <a:left>
            <a:ln w="12700" cmpd="sng">
              <a:solidFill>
                <a:schemeClr val="lt1"/>
              </a:solidFill>
            </a:ln>
          </a:left>
          <a:right>
            <a:ln w="12700" cmpd="sng">
              <a:solidFill>
                <a:schemeClr val="lt1"/>
              </a:solidFill>
            </a:ln>
          </a:right>
          <a:top>
            <a:ln w="12700" cmpd="sng">
              <a:solidFill>
                <a:schemeClr val="lt1"/>
              </a:solidFill>
            </a:ln>
          </a:top>
          <a:bottom>
            <a:ln w="12700" cmpd="sng">
              <a:solidFill>
                <a:schemeClr val="lt1"/>
              </a:solidFill>
            </a:ln>
          </a:bottom>
          <a:insideH>
            <a:ln w="12700" cmpd="sng">
              <a:solidFill>
                <a:schemeClr val="lt1"/>
              </a:solidFill>
            </a:ln>
          </a:insideH>
          <a:insideV>
            <a:ln w="12700" cmpd="sng">
              <a:solidFill>
                <a:schemeClr val="lt1"/>
              </a:solidFill>
            </a:ln>
          </a:insideV>
        </a:tcBdr>
        <a:fill>
          <a:solidFill>
            <a:schemeClr val="accent3">
              <a:tint val="20000"/>
            </a:schemeClr>
          </a:solidFill>
        </a:fill>
      </a:tcStyle>
    </a:wholeTbl>
    <a:band1H>
      <a:tcStyle>
        <a:tcBdr/>
        <a:fill>
          <a:solidFill>
            <a:schemeClr val="accent3">
              <a:tint val="40000"/>
            </a:schemeClr>
          </a:solidFill>
        </a:fill>
      </a:tcStyle>
    </a:band1H>
    <a:band2H>
      <a:tcStyle>
        <a:tcBdr/>
      </a:tcStyle>
    </a:band2H>
    <a:band1V>
      <a:tcStyle>
        <a:tcBdr/>
        <a:fill>
          <a:solidFill>
            <a:schemeClr val="accent3">
              <a:tint val="40000"/>
            </a:schemeClr>
          </a:solidFill>
        </a:fill>
      </a:tcStyle>
    </a:band1V>
    <a:band2V>
      <a:tcStyle>
        <a:tcBdr/>
      </a:tcStyle>
    </a:band2V>
    <a:la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lastCol>
    <a:firstCol>
      <a:tcTxStyle b="on">
        <a:fontRef idx="minor">
          <a:prstClr val="black"/>
        </a:fontRef>
        <a:schemeClr val="lt1"/>
      </a:tcTxStyle>
      <a:tcStyle>
        <a:tcBdr/>
        <a:fill>
          <a:solidFill>
            <a:schemeClr val="accent3"/>
          </a:solidFill>
        </a:fill>
      </a:tcStyle>
    </a:firstCol>
    <a:lastRow>
      <a:tcTxStyle b="on">
        <a:fontRef idx="minor">
          <a:prstClr val="black"/>
        </a:fontRef>
        <a:schemeClr val="lt1"/>
      </a:tcTxStyle>
      <a:tcStyle>
        <a:tcBdr>
          <a:top>
            <a:ln w="38100" cmpd="sng">
              <a:solidFill>
                <a:schemeClr val="lt1"/>
              </a:solidFill>
            </a:ln>
          </a:top>
        </a:tcBdr>
        <a:fill>
          <a:solidFill>
            <a:schemeClr val="accent3"/>
          </a:solidFill>
        </a:fill>
      </a:tcStyle>
    </a:lastRow>
    <a:firstRow>
      <a:tcTxStyle b="on">
        <a:fontRef idx="minor">
          <a:prstClr val="black"/>
        </a:fontRef>
        <a:schemeClr val="lt1"/>
      </a:tcTxStyle>
      <a:tcStyle>
        <a:tcBdr>
          <a:bottom>
            <a:ln w="38100" cmpd="sng">
              <a:solidFill>
                <a:schemeClr val="lt1"/>
              </a:solidFill>
            </a:ln>
          </a:bottom>
        </a:tcBdr>
        <a:fill>
          <a:solidFill>
            <a:schemeClr val="accent3"/>
          </a:solidFill>
        </a:fill>
      </a:tcStyle>
    </a:firstRow>
  </a:tblStyle>
  <a:tblStyle styleId="{2D5ABB26-0587-4C30-8999-92F81FD0307C}" styleName="無樣式、無格線">
    <a:wholeTbl>
      <a:tcTxStyle>
        <a:fontRef idx="minor">
          <a:scrgbClr r="0" g="0" b="0"/>
        </a:fontRef>
        <a:schemeClr val="tx1"/>
      </a:tcTxStyle>
      <a:tcStyle>
        <a:tcBdr>
          <a:left>
            <a:ln>
              <a:noFill/>
            </a:ln>
          </a:left>
          <a:right>
            <a:ln>
              <a:noFill/>
            </a:ln>
          </a:right>
          <a:top>
            <a:ln>
              <a:noFill/>
            </a:ln>
          </a:top>
          <a:bottom>
            <a:ln>
              <a:noFill/>
            </a:ln>
          </a:bottom>
          <a:insideH>
            <a:ln>
              <a:noFill/>
            </a:ln>
          </a:insideH>
          <a:insideV>
            <a:ln>
              <a:noFill/>
            </a:ln>
          </a:insideV>
        </a:tcBdr>
        <a:fill>
          <a:noFill/>
        </a:fill>
      </a:tcStyle>
    </a:wholeTbl>
  </a:tblStyle>
</a:tblStyleLst>
</file>

<file path=ppt/viewProps.xml><?xml version="1.0" encoding="utf-8"?>
<p:viewPr xmlns:a="http://schemas.openxmlformats.org/drawingml/2006/main" xmlns:r="http://schemas.openxmlformats.org/officeDocument/2006/relationships" xmlns:p="http://schemas.openxmlformats.org/presentationml/2006/main" lastView="sldThumbnailView">
  <p:normalViewPr>
    <p:restoredLeft sz="15620"/>
    <p:restoredTop sz="94353" autoAdjust="0"/>
  </p:normalViewPr>
  <p:slideViewPr>
    <p:cSldViewPr>
      <p:cViewPr varScale="1">
        <p:scale>
          <a:sx n="64" d="100"/>
          <a:sy n="64" d="100"/>
        </p:scale>
        <p:origin x="1340" y="56"/>
      </p:cViewPr>
      <p:guideLst>
        <p:guide orient="horz" pos="2160"/>
        <p:guide pos="2880"/>
      </p:guideLst>
    </p:cSldViewPr>
  </p:slideViewPr>
  <p:notesTextViewPr>
    <p:cViewPr>
      <p:scale>
        <a:sx n="1" d="1"/>
        <a:sy n="1" d="1"/>
      </p:scale>
      <p:origin x="0" y="0"/>
    </p:cViewPr>
  </p:notesTextViewPr>
  <p:notesViewPr>
    <p:cSldViewPr>
      <p:cViewPr>
        <p:scale>
          <a:sx n="140" d="100"/>
          <a:sy n="140" d="100"/>
        </p:scale>
        <p:origin x="772" y="-940"/>
      </p:cViewPr>
      <p:guideLst/>
    </p:cSldViewPr>
  </p:notesViewPr>
  <p:gridSpacing cx="72008" cy="72008"/>
</p:viewPr>
</file>

<file path=ppt/_rels/presentation.xml.rels><?xml version="1.0" encoding="UTF-8" standalone="yes"?>
<Relationships xmlns="http://schemas.openxmlformats.org/package/2006/relationships"><Relationship Id="rId8" Type="http://schemas.openxmlformats.org/officeDocument/2006/relationships/slide" Target="slides/slide7.xml"/><Relationship Id="rId13" Type="http://schemas.openxmlformats.org/officeDocument/2006/relationships/slide" Target="slides/slide12.xml"/><Relationship Id="rId18" Type="http://schemas.openxmlformats.org/officeDocument/2006/relationships/commentAuthors" Target="commentAuthors.xml"/><Relationship Id="rId3" Type="http://schemas.openxmlformats.org/officeDocument/2006/relationships/slide" Target="slides/slide2.xml"/><Relationship Id="rId21" Type="http://schemas.openxmlformats.org/officeDocument/2006/relationships/theme" Target="theme/theme1.xml"/><Relationship Id="rId7" Type="http://schemas.openxmlformats.org/officeDocument/2006/relationships/slide" Target="slides/slide6.xml"/><Relationship Id="rId12" Type="http://schemas.openxmlformats.org/officeDocument/2006/relationships/slide" Target="slides/slide11.xml"/><Relationship Id="rId17" Type="http://schemas.openxmlformats.org/officeDocument/2006/relationships/notesMaster" Target="notesMasters/notesMaster1.xml"/><Relationship Id="rId2" Type="http://schemas.openxmlformats.org/officeDocument/2006/relationships/slide" Target="slides/slide1.xml"/><Relationship Id="rId16" Type="http://schemas.openxmlformats.org/officeDocument/2006/relationships/slide" Target="slides/slide15.xml"/><Relationship Id="rId20" Type="http://schemas.openxmlformats.org/officeDocument/2006/relationships/viewProps" Target="viewProps.xml"/><Relationship Id="rId1" Type="http://schemas.openxmlformats.org/officeDocument/2006/relationships/slideMaster" Target="slideMasters/slideMaster1.xml"/><Relationship Id="rId6" Type="http://schemas.openxmlformats.org/officeDocument/2006/relationships/slide" Target="slides/slide5.xml"/><Relationship Id="rId11" Type="http://schemas.openxmlformats.org/officeDocument/2006/relationships/slide" Target="slides/slide10.xml"/><Relationship Id="rId5" Type="http://schemas.openxmlformats.org/officeDocument/2006/relationships/slide" Target="slides/slide4.xml"/><Relationship Id="rId15" Type="http://schemas.openxmlformats.org/officeDocument/2006/relationships/slide" Target="slides/slide14.xml"/><Relationship Id="rId10" Type="http://schemas.openxmlformats.org/officeDocument/2006/relationships/slide" Target="slides/slide9.xml"/><Relationship Id="rId19" Type="http://schemas.openxmlformats.org/officeDocument/2006/relationships/presProps" Target="presProps.xml"/><Relationship Id="rId4" Type="http://schemas.openxmlformats.org/officeDocument/2006/relationships/slide" Target="slides/slide3.xml"/><Relationship Id="rId9" Type="http://schemas.openxmlformats.org/officeDocument/2006/relationships/slide" Target="slides/slide8.xml"/><Relationship Id="rId14" Type="http://schemas.openxmlformats.org/officeDocument/2006/relationships/slide" Target="slides/slide13.xml"/><Relationship Id="rId22" Type="http://schemas.openxmlformats.org/officeDocument/2006/relationships/tableStyles" Target="tableStyles.xml"/></Relationships>
</file>

<file path=ppt/comments/comment1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4T10:21:16.436" idx="1">
    <p:pos x="10" y="10"/>
    <p:text>建議公約及增強放到前面，亦即教師自我提醒，上課時，要說明上課主題及公約等</p:text>
    <p:extLst>
      <p:ext uri="{C676402C-5697-4E1C-873F-D02D1690AC5C}">
        <p15:threadingInfo xmlns:p15="http://schemas.microsoft.com/office/powerpoint/2012/main" timeZoneBias="-480"/>
      </p:ext>
    </p:extLst>
  </p:cm>
  <p:cm authorId="1" dt="2022-01-04T10:23:05.598" idx="2">
    <p:pos x="146" y="146"/>
    <p:text>為鼓勵學生積極參與課堂，建議先不要扣點數，若有學生無法做到公約時，以肯定句提示學生做出正向行為，例如某某上課要專心聽講，藥可以得到一點喔，加油啦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2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4T10:26:18.847" idx="3">
    <p:pos x="10" y="10"/>
    <p:text>靜的說明，建議可以修改為:當你做錯事或遭遇困難時，...。這樣比較能扣住引起動機的範例及學生受挫情境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3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4T10:26:18.847" idx="3">
    <p:pos x="10" y="10"/>
    <p:text>靜的說明，建議可以修改為:當你做錯事或遭遇困難時，...。這樣比較能扣住引起動機的範例及學生受挫情境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4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4T10:26:18.847" idx="3">
    <p:pos x="10" y="10"/>
    <p:text>靜的說明，建議可以修改為:當你做錯事或遭遇困難時，...。這樣比較能扣住引起動機的範例及學生受挫情境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5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4T10:26:18.847" idx="3">
    <p:pos x="10" y="10"/>
    <p:text>靜的說明，建議可以修改為:當你做錯事或遭遇困難時，...。這樣比較能扣住引起動機的範例及學生受挫情境</p:text>
    <p:extLst>
      <p:ext uri="{C676402C-5697-4E1C-873F-D02D1690AC5C}">
        <p15:threadingInfo xmlns:p15="http://schemas.microsoft.com/office/powerpoint/2012/main" timeZoneBias="-480"/>
      </p:ext>
    </p:extLst>
  </p:cm>
</p:cmLst>
</file>

<file path=ppt/comments/comment6.xml><?xml version="1.0" encoding="utf-8"?>
<p:cmLst xmlns:a="http://schemas.openxmlformats.org/drawingml/2006/main" xmlns:r="http://schemas.openxmlformats.org/officeDocument/2006/relationships" xmlns:p="http://schemas.openxmlformats.org/presentationml/2006/main">
  <p:cm authorId="1" dt="2022-01-04T10:26:18.847" idx="3">
    <p:pos x="10" y="10"/>
    <p:text>靜的說明，建議可以修改為:當你做錯事或遭遇困難時，...。這樣比較能扣住引起動機的範例及學生受挫情境</p:text>
    <p:extLst>
      <p:ext uri="{C676402C-5697-4E1C-873F-D02D1690AC5C}">
        <p15:threadingInfo xmlns:p15="http://schemas.microsoft.com/office/powerpoint/2012/main" timeZoneBias="-480"/>
      </p:ext>
    </p:extLst>
  </p:cm>
</p:cmLst>
</file>

<file path=ppt/notesMasters/_rels/notesMaster1.xml.rels><?xml version="1.0" encoding="UTF-8" standalone="yes"?>
<Relationships xmlns="http://schemas.openxmlformats.org/package/2006/relationships"><Relationship Id="rId1" Type="http://schemas.openxmlformats.org/officeDocument/2006/relationships/theme" Target="../theme/theme2.xml"/></Relationships>
</file>

<file path=ppt/notesMasters/notesMaster1.xml><?xml version="1.0" encoding="utf-8"?>
<p:notes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頁首版面配置區 1"/>
          <p:cNvSpPr>
            <a:spLocks noGrp="1"/>
          </p:cNvSpPr>
          <p:nvPr>
            <p:ph type="hdr" sz="quarter"/>
          </p:nvPr>
        </p:nvSpPr>
        <p:spPr>
          <a:xfrm>
            <a:off x="0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3" name="日期版面配置區 2"/>
          <p:cNvSpPr>
            <a:spLocks noGrp="1"/>
          </p:cNvSpPr>
          <p:nvPr>
            <p:ph type="dt" idx="1"/>
          </p:nvPr>
        </p:nvSpPr>
        <p:spPr>
          <a:xfrm>
            <a:off x="3884613" y="0"/>
            <a:ext cx="2971800" cy="458788"/>
          </a:xfrm>
          <a:prstGeom prst="rect">
            <a:avLst/>
          </a:prstGeom>
        </p:spPr>
        <p:txBody>
          <a:bodyPr vert="horz" lIns="91440" tIns="45720" rIns="91440" bIns="45720" rtlCol="0"/>
          <a:lstStyle>
            <a:lvl1pPr algn="r">
              <a:defRPr sz="1200"/>
            </a:lvl1pPr>
          </a:lstStyle>
          <a:p>
            <a:fld id="{17FB2442-80C0-488C-A6EB-16D8901DB6B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4" name="投影片圖像版面配置區 3"/>
          <p:cNvSpPr>
            <a:spLocks noGrp="1" noRot="1" noChangeAspect="1"/>
          </p:cNvSpPr>
          <p:nvPr>
            <p:ph type="sldImg" idx="2"/>
          </p:nvPr>
        </p:nvSpPr>
        <p:spPr>
          <a:xfrm>
            <a:off x="1371600" y="1143000"/>
            <a:ext cx="4114800" cy="3086100"/>
          </a:xfrm>
          <a:prstGeom prst="rect">
            <a:avLst/>
          </a:prstGeom>
          <a:noFill/>
          <a:ln w="12700">
            <a:solidFill>
              <a:prstClr val="black"/>
            </a:solidFill>
          </a:ln>
        </p:spPr>
        <p:txBody>
          <a:bodyPr vert="horz" lIns="91440" tIns="45720" rIns="91440" bIns="45720" rtlCol="0" anchor="ctr"/>
          <a:lstStyle/>
          <a:p>
            <a:endParaRPr lang="zh-TW" altLang="en-US"/>
          </a:p>
        </p:txBody>
      </p:sp>
      <p:sp>
        <p:nvSpPr>
          <p:cNvPr id="5" name="備忘稿版面配置區 4"/>
          <p:cNvSpPr>
            <a:spLocks noGrp="1"/>
          </p:cNvSpPr>
          <p:nvPr>
            <p:ph type="body" sz="quarter" idx="3"/>
          </p:nvPr>
        </p:nvSpPr>
        <p:spPr>
          <a:xfrm>
            <a:off x="685800" y="4400550"/>
            <a:ext cx="5486400" cy="3600450"/>
          </a:xfrm>
          <a:prstGeom prst="rect">
            <a:avLst/>
          </a:prstGeom>
        </p:spPr>
        <p:txBody>
          <a:bodyPr vert="horz" lIns="91440" tIns="45720" rIns="91440" bIns="45720" rtlCol="0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4"/>
          </p:nvPr>
        </p:nvSpPr>
        <p:spPr>
          <a:xfrm>
            <a:off x="0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l">
              <a:defRPr sz="1200"/>
            </a:lvl1pPr>
          </a:lstStyle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5"/>
          </p:nvPr>
        </p:nvSpPr>
        <p:spPr>
          <a:xfrm>
            <a:off x="3884613" y="8685213"/>
            <a:ext cx="2971800" cy="458787"/>
          </a:xfrm>
          <a:prstGeom prst="rect">
            <a:avLst/>
          </a:prstGeom>
        </p:spPr>
        <p:txBody>
          <a:bodyPr vert="horz" lIns="91440" tIns="45720" rIns="91440" bIns="45720" rtlCol="0" anchor="b"/>
          <a:lstStyle>
            <a:lvl1pPr algn="r">
              <a:defRPr sz="1200"/>
            </a:lvl1pPr>
          </a:lstStyle>
          <a:p>
            <a:fld id="{432E4BE4-8B1E-490C-A5CA-90009026FA2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14695613"/>
      </p:ext>
    </p:extLst>
  </p:cSld>
  <p:clrMap bg1="lt1" tx1="dk1" bg2="lt2" tx2="dk2" accent1="accent1" accent2="accent2" accent3="accent3" accent4="accent4" accent5="accent5" accent6="accent6" hlink="hlink" folHlink="folHlink"/>
  <p:notesStyle>
    <a:lvl1pPr marL="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1pPr>
    <a:lvl2pPr marL="457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2pPr>
    <a:lvl3pPr marL="914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3pPr>
    <a:lvl4pPr marL="1371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4pPr>
    <a:lvl5pPr marL="18288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5pPr>
    <a:lvl6pPr marL="22860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6pPr>
    <a:lvl7pPr marL="27432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7pPr>
    <a:lvl8pPr marL="32004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8pPr>
    <a:lvl9pPr marL="3657600" algn="l" defTabSz="914400" rtl="0" eaLnBrk="1" latinLnBrk="0" hangingPunct="1">
      <a:defRPr sz="1200" kern="1200">
        <a:solidFill>
          <a:schemeClr val="tx1"/>
        </a:solidFill>
        <a:latin typeface="+mn-lt"/>
        <a:ea typeface="+mn-ea"/>
        <a:cs typeface="+mn-cs"/>
      </a:defRPr>
    </a:lvl9pPr>
  </p:notesStyle>
</p:notesMaster>
</file>

<file path=ppt/notesSlides/_rels/notesSlide1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.xml"/><Relationship Id="rId1" Type="http://schemas.openxmlformats.org/officeDocument/2006/relationships/notesMaster" Target="../notesMasters/notesMaster1.xml"/></Relationships>
</file>

<file path=ppt/notesSlides/_rels/notesSlide2.xml.rels><?xml version="1.0" encoding="UTF-8" standalone="yes"?>
<Relationships xmlns="http://schemas.openxmlformats.org/package/2006/relationships"><Relationship Id="rId2" Type="http://schemas.openxmlformats.org/officeDocument/2006/relationships/slide" Target="../slides/slide2.xml"/><Relationship Id="rId1" Type="http://schemas.openxmlformats.org/officeDocument/2006/relationships/notesMaster" Target="../notesMasters/notesMaster1.xml"/></Relationships>
</file>

<file path=ppt/notesSlides/_rels/notesSlide3.xml.rels><?xml version="1.0" encoding="UTF-8" standalone="yes"?>
<Relationships xmlns="http://schemas.openxmlformats.org/package/2006/relationships"><Relationship Id="rId2" Type="http://schemas.openxmlformats.org/officeDocument/2006/relationships/slide" Target="../slides/slide6.xml"/><Relationship Id="rId1" Type="http://schemas.openxmlformats.org/officeDocument/2006/relationships/notesMaster" Target="../notesMasters/notesMaster1.xml"/></Relationships>
</file>

<file path=ppt/notesSlides/_rels/notesSlide4.xml.rels><?xml version="1.0" encoding="UTF-8" standalone="yes"?>
<Relationships xmlns="http://schemas.openxmlformats.org/package/2006/relationships"><Relationship Id="rId2" Type="http://schemas.openxmlformats.org/officeDocument/2006/relationships/slide" Target="../slides/slide8.xml"/><Relationship Id="rId1" Type="http://schemas.openxmlformats.org/officeDocument/2006/relationships/notesMaster" Target="../notesMasters/notesMaster1.xml"/></Relationships>
</file>

<file path=ppt/notesSlides/_rels/notesSlide5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0.xml"/><Relationship Id="rId1" Type="http://schemas.openxmlformats.org/officeDocument/2006/relationships/notesMaster" Target="../notesMasters/notesMaster1.xml"/></Relationships>
</file>

<file path=ppt/notesSlides/_rels/notesSlide6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1.xml"/><Relationship Id="rId1" Type="http://schemas.openxmlformats.org/officeDocument/2006/relationships/notesMaster" Target="../notesMasters/notesMaster1.xml"/></Relationships>
</file>

<file path=ppt/notesSlides/_rels/notesSlide7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2.xml"/><Relationship Id="rId1" Type="http://schemas.openxmlformats.org/officeDocument/2006/relationships/notesMaster" Target="../notesMasters/notesMaster1.xml"/></Relationships>
</file>

<file path=ppt/notesSlides/_rels/notesSlide8.xml.rels><?xml version="1.0" encoding="UTF-8" standalone="yes"?>
<Relationships xmlns="http://schemas.openxmlformats.org/package/2006/relationships"><Relationship Id="rId2" Type="http://schemas.openxmlformats.org/officeDocument/2006/relationships/slide" Target="../slides/slide15.xml"/><Relationship Id="rId1" Type="http://schemas.openxmlformats.org/officeDocument/2006/relationships/notesMaster" Target="../notesMasters/notesMaster1.xml"/></Relationships>
</file>

<file path=ppt/notesSlides/notesSlide1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43284416"/>
      </p:ext>
    </p:extLst>
  </p:cSld>
  <p:clrMapOvr>
    <a:masterClrMapping/>
  </p:clrMapOvr>
</p:notes>
</file>

<file path=ppt/notesSlides/notesSlide2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陳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O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軒：學障、注意力缺陷、對去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711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有執著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自閉症特質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zh-TW" altLang="en-US" sz="1200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受挫時會用哭泣宣洩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、說話時機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不太輪流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、上課時不聽指令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讀自己想讀的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姜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O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昊：自閉症、妄想、妄聽、情緒失控時大吼大叫、踹門拍桌子、陷入低沉情緒時間長，注意力難以被轉移，要花很多時間安撫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楊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O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澔：學障、以討好方式建立友誼，逮到機會就欺負弱小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林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O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翰：智障、回答問題速度很慢，對異性好奇，會使用網路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(line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、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message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騷擾女生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9350579"/>
      </p:ext>
    </p:extLst>
  </p:cSld>
  <p:clrMapOvr>
    <a:masterClrMapping/>
  </p:clrMapOvr>
</p:notes>
</file>

<file path=ppt/notesSlides/notesSlide3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-</a:t>
            </a:r>
            <a:r>
              <a:rPr lang="zh-TW" altLang="en-US" dirty="0"/>
              <a:t>靜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（問題無法解決或心情不好）時，我可以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（轉移注意力方法），讓心情平靜。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/>
          </a:p>
          <a:p>
            <a:r>
              <a:rPr lang="zh-TW" altLang="en-US" dirty="0"/>
              <a:t>示例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當（我被老師處罰）時，我可以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深呼吸十次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當初因為（原因）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，所以選擇（解決方法）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，結果（未如或超乎預期）。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當初因為（沒有完成老師交代的事被處罰）所以（發脾氣），結果（被罵得更慘）。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雖然我這次（情緒反應），但我下一次（新因應方式）就好。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雖然我這次（發脾氣），但我下一次（會提前做好老師交代的事）。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endParaRPr lang="en-US" altLang="zh-TW" sz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6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37665098"/>
      </p:ext>
    </p:extLst>
  </p:cSld>
  <p:clrMapOvr>
    <a:masterClrMapping/>
  </p:clrMapOvr>
</p:notes>
</file>

<file path=ppt/notesSlides/notesSlide4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-</a:t>
            </a:r>
            <a:r>
              <a:rPr lang="zh-TW" altLang="en-US" dirty="0"/>
              <a:t>靜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（問題無法解決或心情不好）時，我可以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（轉移注意力方法），讓心情平靜。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/>
          </a:p>
          <a:p>
            <a:r>
              <a:rPr lang="zh-TW" altLang="en-US" dirty="0"/>
              <a:t>示例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當（我被老師處罰）時，我可以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深呼吸十次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當初因為（原因）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，所以選擇（解決方法）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，結果（未如或超乎預期）。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當初因為（沒有完成老師交代的事被處罰）所以（發脾氣），結果（被罵得更慘）。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雖然我這次（情緒反應），但我下一次（新因應方式）就好。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雖然我這次（發脾氣），但我下一次（會提前做好老師交代的事）。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endParaRPr lang="en-US" altLang="zh-TW" sz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8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928994621"/>
      </p:ext>
    </p:extLst>
  </p:cSld>
  <p:clrMapOvr>
    <a:masterClrMapping/>
  </p:clrMapOvr>
</p:notes>
</file>

<file path=ppt/notesSlides/notesSlide5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-</a:t>
            </a:r>
            <a:r>
              <a:rPr lang="zh-TW" altLang="en-US" dirty="0"/>
              <a:t>靜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（問題無法解決或心情不好）時，我可以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（轉移注意力方法），讓心情平靜。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/>
          </a:p>
          <a:p>
            <a:r>
              <a:rPr lang="zh-TW" altLang="en-US" dirty="0"/>
              <a:t>示例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當（我被老師處罰）時，我可以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深呼吸十次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當初因為（原因）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，所以選擇（解決方法）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，結果（未如或超乎預期）。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當初因為（沒有完成老師交代的事被處罰）所以（發脾氣），結果（被罵得更慘）。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雖然我這次（情緒反應），但我下一次（新因應方式）就好。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雖然我這次（發脾氣），但我下一次（會提前做好老師交代的事）。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endParaRPr lang="en-US" altLang="zh-TW" sz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10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118635034"/>
      </p:ext>
    </p:extLst>
  </p:cSld>
  <p:clrMapOvr>
    <a:masterClrMapping/>
  </p:clrMapOvr>
</p:notes>
</file>

<file path=ppt/notesSlides/notesSlide6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-</a:t>
            </a:r>
            <a:r>
              <a:rPr lang="zh-TW" altLang="en-US" dirty="0"/>
              <a:t>靜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（問題無法解決或心情不好）時，我可以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（轉移注意力方法），讓心情平靜。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/>
          </a:p>
          <a:p>
            <a:r>
              <a:rPr lang="zh-TW" altLang="en-US" dirty="0"/>
              <a:t>示例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當（我被老師處罰）時，我可以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深呼吸十次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當初因為（原因）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，所以選擇（解決方法）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，結果（未如或超乎預期）。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當初因為（沒有完成老師交代的事被處罰）所以（發脾氣），結果（被罵得更慘）。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雖然我這次（情緒反應），但我下一次（新因應方式）就好。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雖然我這次（發脾氣），但我下一次（會提前做好老師交代的事）。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endParaRPr lang="en-US" altLang="zh-TW" sz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11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10937933"/>
      </p:ext>
    </p:extLst>
  </p:cSld>
  <p:clrMapOvr>
    <a:masterClrMapping/>
  </p:clrMapOvr>
</p:notes>
</file>

<file path=ppt/notesSlides/notesSlide7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r>
              <a:rPr lang="en-US" altLang="zh-TW" dirty="0"/>
              <a:t>-</a:t>
            </a:r>
            <a:r>
              <a:rPr lang="zh-TW" altLang="en-US" dirty="0"/>
              <a:t>靜</a:t>
            </a:r>
            <a:endParaRPr lang="en-US" altLang="zh-TW" dirty="0"/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（問題無法解決或心情不好）時，我可以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（轉移注意力方法），讓心情平靜。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pPr marL="0" marR="0" indent="0" algn="l" defTabSz="914400" rtl="0" eaLnBrk="1" fontAlgn="auto" latinLnBrk="0" hangingPunct="1">
              <a:lnSpc>
                <a:spcPct val="100000"/>
              </a:lnSpc>
              <a:spcBef>
                <a:spcPts val="0"/>
              </a:spcBef>
              <a:spcAft>
                <a:spcPts val="0"/>
              </a:spcAft>
              <a:buClrTx/>
              <a:buSzTx/>
              <a:buFontTx/>
              <a:buNone/>
              <a:tabLst/>
              <a:defRPr/>
            </a:pPr>
            <a:endParaRPr lang="en-US" altLang="zh-TW" dirty="0"/>
          </a:p>
          <a:p>
            <a:r>
              <a:rPr lang="zh-TW" altLang="en-US" dirty="0"/>
              <a:t>示例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當（我被老師處罰）時，我可以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深呼吸十次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，讓心情平靜。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當初因為（原因）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，所以選擇（解決方法）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，結果（未如或超乎預期）。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當初因為（沒有完成老師交代的事被處罰）所以（發脾氣），結果（被罵得更慘）。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◎句型：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雖然我這次（情緒反應），但我下一次（新因應方式）就好。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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示例：</a:t>
            </a:r>
          </a:p>
          <a:p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『</a:t>
            </a:r>
            <a:r>
              <a:rPr lang="zh-TW" altLang="en-US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雖然我這次（發脾氣），但我下一次（會提前做好老師交代的事）。</a:t>
            </a:r>
            <a:r>
              <a:rPr lang="en-US" altLang="zh-TW" sz="1200" dirty="0">
                <a:latin typeface="標楷體" panose="03000509000000000000" pitchFamily="65" charset="-120"/>
                <a:ea typeface="標楷體" panose="03000509000000000000" pitchFamily="65" charset="-120"/>
              </a:rPr>
              <a:t>』</a:t>
            </a:r>
          </a:p>
          <a:p>
            <a:endParaRPr lang="en-US" altLang="zh-TW" sz="12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zh-TW" altLang="en-US" dirty="0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12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375613018"/>
      </p:ext>
    </p:extLst>
  </p:cSld>
  <p:clrMapOvr>
    <a:masterClrMapping/>
  </p:clrMapOvr>
</p:notes>
</file>

<file path=ppt/notesSlides/notesSlide8.xml><?xml version="1.0" encoding="utf-8"?>
<p:notes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投影片圖像版面配置區 1"/>
          <p:cNvSpPr>
            <a:spLocks noGrp="1" noRot="1" noChangeAspect="1"/>
          </p:cNvSpPr>
          <p:nvPr>
            <p:ph type="sldImg"/>
          </p:nvPr>
        </p:nvSpPr>
        <p:spPr/>
      </p:sp>
      <p:sp>
        <p:nvSpPr>
          <p:cNvPr id="3" name="備忘稿版面配置區 2"/>
          <p:cNvSpPr>
            <a:spLocks noGrp="1"/>
          </p:cNvSpPr>
          <p:nvPr>
            <p:ph type="body" idx="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0"/>
          </p:nvPr>
        </p:nvSpPr>
        <p:spPr/>
        <p:txBody>
          <a:bodyPr/>
          <a:lstStyle/>
          <a:p>
            <a:fld id="{432E4BE4-8B1E-490C-A5CA-90009026FA29}" type="slidenum">
              <a:rPr lang="zh-TW" altLang="en-US" smtClean="0"/>
              <a:pPr/>
              <a:t>15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04972652"/>
      </p:ext>
    </p:extLst>
  </p:cSld>
  <p:clrMapOvr>
    <a:masterClrMapping/>
  </p:clrMapOvr>
</p:notes>
</file>

<file path=ppt/slideLayouts/_rels/slideLayout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0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11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2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3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4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5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6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7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8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_rels/slideLayout9.xml.rels><?xml version="1.0" encoding="UTF-8" standalone="yes"?>
<Relationships xmlns="http://schemas.openxmlformats.org/package/2006/relationships"><Relationship Id="rId1" Type="http://schemas.openxmlformats.org/officeDocument/2006/relationships/slideMaster" Target="../slideMasters/slideMaster1.xml"/></Relationships>
</file>

<file path=ppt/slideLayouts/slideLayout1.xml><?xml version="1.0" encoding="utf-8"?>
<p:sldLayout xmlns:a="http://schemas.openxmlformats.org/drawingml/2006/main" xmlns:r="http://schemas.openxmlformats.org/officeDocument/2006/relationships" xmlns:p="http://schemas.openxmlformats.org/presentationml/2006/main" type="title" preserve="1">
  <p:cSld name="標題投影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685800" y="2130425"/>
            <a:ext cx="7772400" cy="1470025"/>
          </a:xfrm>
        </p:spPr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1371600" y="3886200"/>
            <a:ext cx="6400800" cy="1752600"/>
          </a:xfrm>
        </p:spPr>
        <p:txBody>
          <a:bodyPr/>
          <a:lstStyle>
            <a:lvl1pPr marL="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1pPr>
            <a:lvl2pPr marL="457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2pPr>
            <a:lvl3pPr marL="914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3pPr>
            <a:lvl4pPr marL="1371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4pPr>
            <a:lvl5pPr marL="18288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5pPr>
            <a:lvl6pPr marL="22860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6pPr>
            <a:lvl7pPr marL="27432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7pPr>
            <a:lvl8pPr marL="32004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8pPr>
            <a:lvl9pPr marL="3657600" indent="0" algn="ctr">
              <a:buNone/>
              <a:defRPr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r>
              <a:rPr lang="zh-TW" altLang="en-US"/>
              <a:t>按一下以編輯母片副標題樣式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2567569297"/>
      </p:ext>
    </p:extLst>
  </p:cSld>
  <p:clrMapOvr>
    <a:masterClrMapping/>
  </p:clrMapOvr>
</p:sldLayout>
</file>

<file path=ppt/slideLayouts/slideLayout10.xml><?xml version="1.0" encoding="utf-8"?>
<p:sldLayout xmlns:a="http://schemas.openxmlformats.org/drawingml/2006/main" xmlns:r="http://schemas.openxmlformats.org/officeDocument/2006/relationships" xmlns:p="http://schemas.openxmlformats.org/presentationml/2006/main" type="vertTx" preserve="1">
  <p:cSld name="標題及直排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/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041202381"/>
      </p:ext>
    </p:extLst>
  </p:cSld>
  <p:clrMapOvr>
    <a:masterClrMapping/>
  </p:clrMapOvr>
</p:sldLayout>
</file>

<file path=ppt/slideLayouts/slideLayout11.xml><?xml version="1.0" encoding="utf-8"?>
<p:sldLayout xmlns:a="http://schemas.openxmlformats.org/drawingml/2006/main" xmlns:r="http://schemas.openxmlformats.org/officeDocument/2006/relationships" xmlns:p="http://schemas.openxmlformats.org/presentationml/2006/main" type="vertTitleAndTx" preserve="1">
  <p:cSld name="直排標題及文字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直排標題 1"/>
          <p:cNvSpPr>
            <a:spLocks noGrp="1"/>
          </p:cNvSpPr>
          <p:nvPr>
            <p:ph type="title" orient="vert"/>
          </p:nvPr>
        </p:nvSpPr>
        <p:spPr>
          <a:xfrm>
            <a:off x="6629400" y="274638"/>
            <a:ext cx="2057400" cy="5851525"/>
          </a:xfrm>
        </p:spPr>
        <p:txBody>
          <a:bodyPr vert="eaVert"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直排文字版面配置區 2"/>
          <p:cNvSpPr>
            <a:spLocks noGrp="1"/>
          </p:cNvSpPr>
          <p:nvPr>
            <p:ph type="body" orient="vert" idx="1"/>
          </p:nvPr>
        </p:nvSpPr>
        <p:spPr>
          <a:xfrm>
            <a:off x="457200" y="274638"/>
            <a:ext cx="6019800" cy="5851525"/>
          </a:xfrm>
        </p:spPr>
        <p:txBody>
          <a:bodyPr vert="eaVert"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539476209"/>
      </p:ext>
    </p:extLst>
  </p:cSld>
  <p:clrMapOvr>
    <a:masterClrMapping/>
  </p:clrMapOvr>
</p:sldLayout>
</file>

<file path=ppt/slideLayouts/slideLayout2.xml><?xml version="1.0" encoding="utf-8"?>
<p:sldLayout xmlns:a="http://schemas.openxmlformats.org/drawingml/2006/main" xmlns:r="http://schemas.openxmlformats.org/officeDocument/2006/relationships" xmlns:p="http://schemas.openxmlformats.org/presentationml/2006/main" type="obj" preserve="1">
  <p:cSld name="標題及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/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963038095"/>
      </p:ext>
    </p:extLst>
  </p:cSld>
  <p:clrMapOvr>
    <a:masterClrMapping/>
  </p:clrMapOvr>
</p:sldLayout>
</file>

<file path=ppt/slideLayouts/slideLayout3.xml><?xml version="1.0" encoding="utf-8"?>
<p:sldLayout xmlns:a="http://schemas.openxmlformats.org/drawingml/2006/main" xmlns:r="http://schemas.openxmlformats.org/officeDocument/2006/relationships" xmlns:p="http://schemas.openxmlformats.org/presentationml/2006/main" type="secHead" preserve="1">
  <p:cSld name="章節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722313" y="4406900"/>
            <a:ext cx="7772400" cy="1362075"/>
          </a:xfrm>
        </p:spPr>
        <p:txBody>
          <a:bodyPr anchor="t"/>
          <a:lstStyle>
            <a:lvl1pPr algn="l">
              <a:defRPr sz="4000" b="1" cap="all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722313" y="2906713"/>
            <a:ext cx="7772400" cy="1500187"/>
          </a:xfrm>
        </p:spPr>
        <p:txBody>
          <a:bodyPr anchor="b"/>
          <a:lstStyle>
            <a:lvl1pPr marL="0" indent="0">
              <a:buNone/>
              <a:defRPr sz="2000">
                <a:solidFill>
                  <a:schemeClr val="tx1">
                    <a:tint val="75000"/>
                  </a:schemeClr>
                </a:solidFill>
              </a:defRPr>
            </a:lvl1pPr>
            <a:lvl2pPr marL="457200" indent="0">
              <a:buNone/>
              <a:defRPr sz="1800">
                <a:solidFill>
                  <a:schemeClr val="tx1">
                    <a:tint val="75000"/>
                  </a:schemeClr>
                </a:solidFill>
              </a:defRPr>
            </a:lvl2pPr>
            <a:lvl3pPr marL="914400" indent="0">
              <a:buNone/>
              <a:defRPr sz="1600">
                <a:solidFill>
                  <a:schemeClr val="tx1">
                    <a:tint val="75000"/>
                  </a:schemeClr>
                </a:solidFill>
              </a:defRPr>
            </a:lvl3pPr>
            <a:lvl4pPr marL="1371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4pPr>
            <a:lvl5pPr marL="18288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5pPr>
            <a:lvl6pPr marL="22860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6pPr>
            <a:lvl7pPr marL="27432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7pPr>
            <a:lvl8pPr marL="32004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8pPr>
            <a:lvl9pPr marL="3657600" indent="0">
              <a:buNone/>
              <a:defRPr sz="1400">
                <a:solidFill>
                  <a:schemeClr val="tx1">
                    <a:tint val="75000"/>
                  </a:schemeClr>
                </a:solidFill>
              </a:defRPr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715253145"/>
      </p:ext>
    </p:extLst>
  </p:cSld>
  <p:clrMapOvr>
    <a:masterClrMapping/>
  </p:clrMapOvr>
</p:sldLayout>
</file>

<file path=ppt/slideLayouts/slideLayout4.xml><?xml version="1.0" encoding="utf-8"?>
<p:sldLayout xmlns:a="http://schemas.openxmlformats.org/drawingml/2006/main" xmlns:r="http://schemas.openxmlformats.org/officeDocument/2006/relationships" xmlns:p="http://schemas.openxmlformats.org/presentationml/2006/main" type="twoObj" preserve="1">
  <p:cSld name="兩項物件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sz="half" idx="1"/>
          </p:nvPr>
        </p:nvSpPr>
        <p:spPr>
          <a:xfrm>
            <a:off x="457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648200" y="1600200"/>
            <a:ext cx="4038600" cy="4525963"/>
          </a:xfrm>
        </p:spPr>
        <p:txBody>
          <a:bodyPr/>
          <a:lstStyle>
            <a:lvl1pPr>
              <a:defRPr sz="2800"/>
            </a:lvl1pPr>
            <a:lvl2pPr>
              <a:defRPr sz="2400"/>
            </a:lvl2pPr>
            <a:lvl3pPr>
              <a:defRPr sz="2000"/>
            </a:lvl3pPr>
            <a:lvl4pPr>
              <a:defRPr sz="1800"/>
            </a:lvl4pPr>
            <a:lvl5pPr>
              <a:defRPr sz="1800"/>
            </a:lvl5pPr>
            <a:lvl6pPr>
              <a:defRPr sz="1800"/>
            </a:lvl6pPr>
            <a:lvl7pPr>
              <a:defRPr sz="1800"/>
            </a:lvl7pPr>
            <a:lvl8pPr>
              <a:defRPr sz="1800"/>
            </a:lvl8pPr>
            <a:lvl9pPr>
              <a:defRPr sz="18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80283648"/>
      </p:ext>
    </p:extLst>
  </p:cSld>
  <p:clrMapOvr>
    <a:masterClrMapping/>
  </p:clrMapOvr>
</p:sldLayout>
</file>

<file path=ppt/slideLayouts/slideLayout5.xml><?xml version="1.0" encoding="utf-8"?>
<p:sldLayout xmlns:a="http://schemas.openxmlformats.org/drawingml/2006/main" xmlns:r="http://schemas.openxmlformats.org/officeDocument/2006/relationships" xmlns:p="http://schemas.openxmlformats.org/presentationml/2006/main" type="twoTxTwoObj" preserve="1">
  <p:cSld name="比對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>
            <a:lvl1pPr>
              <a:defRPr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535113"/>
            <a:ext cx="4040188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4" name="內容版面配置區 3"/>
          <p:cNvSpPr>
            <a:spLocks noGrp="1"/>
          </p:cNvSpPr>
          <p:nvPr>
            <p:ph sz="half" idx="2"/>
          </p:nvPr>
        </p:nvSpPr>
        <p:spPr>
          <a:xfrm>
            <a:off x="457200" y="2174875"/>
            <a:ext cx="4040188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5" name="文字版面配置區 4"/>
          <p:cNvSpPr>
            <a:spLocks noGrp="1"/>
          </p:cNvSpPr>
          <p:nvPr>
            <p:ph type="body" sz="quarter" idx="3"/>
          </p:nvPr>
        </p:nvSpPr>
        <p:spPr>
          <a:xfrm>
            <a:off x="4645025" y="1535113"/>
            <a:ext cx="4041775" cy="639762"/>
          </a:xfrm>
        </p:spPr>
        <p:txBody>
          <a:bodyPr anchor="b"/>
          <a:lstStyle>
            <a:lvl1pPr marL="0" indent="0">
              <a:buNone/>
              <a:defRPr sz="2400" b="1"/>
            </a:lvl1pPr>
            <a:lvl2pPr marL="457200" indent="0">
              <a:buNone/>
              <a:defRPr sz="2000" b="1"/>
            </a:lvl2pPr>
            <a:lvl3pPr marL="914400" indent="0">
              <a:buNone/>
              <a:defRPr sz="1800" b="1"/>
            </a:lvl3pPr>
            <a:lvl4pPr marL="1371600" indent="0">
              <a:buNone/>
              <a:defRPr sz="1600" b="1"/>
            </a:lvl4pPr>
            <a:lvl5pPr marL="1828800" indent="0">
              <a:buNone/>
              <a:defRPr sz="1600" b="1"/>
            </a:lvl5pPr>
            <a:lvl6pPr marL="2286000" indent="0">
              <a:buNone/>
              <a:defRPr sz="1600" b="1"/>
            </a:lvl6pPr>
            <a:lvl7pPr marL="2743200" indent="0">
              <a:buNone/>
              <a:defRPr sz="1600" b="1"/>
            </a:lvl7pPr>
            <a:lvl8pPr marL="3200400" indent="0">
              <a:buNone/>
              <a:defRPr sz="1600" b="1"/>
            </a:lvl8pPr>
            <a:lvl9pPr marL="3657600" indent="0">
              <a:buNone/>
              <a:defRPr sz="1600" b="1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6" name="內容版面配置區 5"/>
          <p:cNvSpPr>
            <a:spLocks noGrp="1"/>
          </p:cNvSpPr>
          <p:nvPr>
            <p:ph sz="quarter" idx="4"/>
          </p:nvPr>
        </p:nvSpPr>
        <p:spPr>
          <a:xfrm>
            <a:off x="4645025" y="2174875"/>
            <a:ext cx="4041775" cy="3951288"/>
          </a:xfrm>
        </p:spPr>
        <p:txBody>
          <a:bodyPr/>
          <a:lstStyle>
            <a:lvl1pPr>
              <a:defRPr sz="2400"/>
            </a:lvl1pPr>
            <a:lvl2pPr>
              <a:defRPr sz="2000"/>
            </a:lvl2pPr>
            <a:lvl3pPr>
              <a:defRPr sz="1800"/>
            </a:lvl3pPr>
            <a:lvl4pPr>
              <a:defRPr sz="1600"/>
            </a:lvl4pPr>
            <a:lvl5pPr>
              <a:defRPr sz="1600"/>
            </a:lvl5pPr>
            <a:lvl6pPr>
              <a:defRPr sz="1600"/>
            </a:lvl6pPr>
            <a:lvl7pPr>
              <a:defRPr sz="1600"/>
            </a:lvl7pPr>
            <a:lvl8pPr>
              <a:defRPr sz="1600"/>
            </a:lvl8pPr>
            <a:lvl9pPr>
              <a:defRPr sz="16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7" name="日期版面配置區 6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8" name="頁尾版面配置區 7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9" name="投影片編號版面配置區 8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757534588"/>
      </p:ext>
    </p:extLst>
  </p:cSld>
  <p:clrMapOvr>
    <a:masterClrMapping/>
  </p:clrMapOvr>
</p:sldLayout>
</file>

<file path=ppt/slideLayouts/slideLayout6.xml><?xml version="1.0" encoding="utf-8"?>
<p:sldLayout xmlns:a="http://schemas.openxmlformats.org/drawingml/2006/main" xmlns:r="http://schemas.openxmlformats.org/officeDocument/2006/relationships" xmlns:p="http://schemas.openxmlformats.org/presentationml/2006/main" type="titleOnly" preserve="1">
  <p:cSld name="只有標題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日期版面配置區 2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4" name="頁尾版面配置區 3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5" name="投影片編號版面配置區 4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410345538"/>
      </p:ext>
    </p:extLst>
  </p:cSld>
  <p:clrMapOvr>
    <a:masterClrMapping/>
  </p:clrMapOvr>
</p:sldLayout>
</file>

<file path=ppt/slideLayouts/slideLayout7.xml><?xml version="1.0" encoding="utf-8"?>
<p:sldLayout xmlns:a="http://schemas.openxmlformats.org/drawingml/2006/main" xmlns:r="http://schemas.openxmlformats.org/officeDocument/2006/relationships" xmlns:p="http://schemas.openxmlformats.org/presentationml/2006/main" type="blank" preserve="1">
  <p:cSld name="空白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日期版面配置區 1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3" name="頁尾版面配置區 2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4" name="投影片編號版面配置區 3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4224160174"/>
      </p:ext>
    </p:extLst>
  </p:cSld>
  <p:clrMapOvr>
    <a:masterClrMapping/>
  </p:clrMapOvr>
</p:sldLayout>
</file>

<file path=ppt/slideLayouts/slideLayout8.xml><?xml version="1.0" encoding="utf-8"?>
<p:sldLayout xmlns:a="http://schemas.openxmlformats.org/drawingml/2006/main" xmlns:r="http://schemas.openxmlformats.org/officeDocument/2006/relationships" xmlns:p="http://schemas.openxmlformats.org/presentationml/2006/main" type="objTx" preserve="1">
  <p:cSld name="含標題的內容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3050"/>
            <a:ext cx="3008313" cy="1162050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3575050" y="273050"/>
            <a:ext cx="5111750" cy="5853113"/>
          </a:xfrm>
        </p:spPr>
        <p:txBody>
          <a:bodyPr/>
          <a:lstStyle>
            <a:lvl1pPr>
              <a:defRPr sz="3200"/>
            </a:lvl1pPr>
            <a:lvl2pPr>
              <a:defRPr sz="2800"/>
            </a:lvl2pPr>
            <a:lvl3pPr>
              <a:defRPr sz="2400"/>
            </a:lvl3pPr>
            <a:lvl4pPr>
              <a:defRPr sz="2000"/>
            </a:lvl4pPr>
            <a:lvl5pPr>
              <a:defRPr sz="2000"/>
            </a:lvl5pPr>
            <a:lvl6pPr>
              <a:defRPr sz="2000"/>
            </a:lvl6pPr>
            <a:lvl7pPr>
              <a:defRPr sz="2000"/>
            </a:lvl7pPr>
            <a:lvl8pPr>
              <a:defRPr sz="2000"/>
            </a:lvl8pPr>
            <a:lvl9pPr>
              <a:defRPr sz="2000"/>
            </a:lvl9pPr>
          </a:lstStyle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457200" y="1435100"/>
            <a:ext cx="3008313" cy="4691063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384297900"/>
      </p:ext>
    </p:extLst>
  </p:cSld>
  <p:clrMapOvr>
    <a:masterClrMapping/>
  </p:clrMapOvr>
</p:sldLayout>
</file>

<file path=ppt/slideLayouts/slideLayout9.xml><?xml version="1.0" encoding="utf-8"?>
<p:sldLayout xmlns:a="http://schemas.openxmlformats.org/drawingml/2006/main" xmlns:r="http://schemas.openxmlformats.org/officeDocument/2006/relationships" xmlns:p="http://schemas.openxmlformats.org/presentationml/2006/main" type="picTx" preserve="1">
  <p:cSld name="含標題的圖片"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1792288" y="4800600"/>
            <a:ext cx="5486400" cy="566738"/>
          </a:xfrm>
        </p:spPr>
        <p:txBody>
          <a:bodyPr anchor="b"/>
          <a:lstStyle>
            <a:lvl1pPr algn="l">
              <a:defRPr sz="2000" b="1"/>
            </a:lvl1pPr>
          </a:lstStyle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圖片版面配置區 2"/>
          <p:cNvSpPr>
            <a:spLocks noGrp="1"/>
          </p:cNvSpPr>
          <p:nvPr>
            <p:ph type="pic" idx="1"/>
          </p:nvPr>
        </p:nvSpPr>
        <p:spPr>
          <a:xfrm>
            <a:off x="1792288" y="612775"/>
            <a:ext cx="5486400" cy="4114800"/>
          </a:xfrm>
        </p:spPr>
        <p:txBody>
          <a:bodyPr/>
          <a:lstStyle>
            <a:lvl1pPr marL="0" indent="0">
              <a:buNone/>
              <a:defRPr sz="3200"/>
            </a:lvl1pPr>
            <a:lvl2pPr marL="457200" indent="0">
              <a:buNone/>
              <a:defRPr sz="2800"/>
            </a:lvl2pPr>
            <a:lvl3pPr marL="914400" indent="0">
              <a:buNone/>
              <a:defRPr sz="2400"/>
            </a:lvl3pPr>
            <a:lvl4pPr marL="1371600" indent="0">
              <a:buNone/>
              <a:defRPr sz="2000"/>
            </a:lvl4pPr>
            <a:lvl5pPr marL="1828800" indent="0">
              <a:buNone/>
              <a:defRPr sz="2000"/>
            </a:lvl5pPr>
            <a:lvl6pPr marL="2286000" indent="0">
              <a:buNone/>
              <a:defRPr sz="2000"/>
            </a:lvl6pPr>
            <a:lvl7pPr marL="2743200" indent="0">
              <a:buNone/>
              <a:defRPr sz="2000"/>
            </a:lvl7pPr>
            <a:lvl8pPr marL="3200400" indent="0">
              <a:buNone/>
              <a:defRPr sz="2000"/>
            </a:lvl8pPr>
            <a:lvl9pPr marL="3657600" indent="0">
              <a:buNone/>
              <a:defRPr sz="2000"/>
            </a:lvl9pPr>
          </a:lstStyle>
          <a:p>
            <a:endParaRPr lang="zh-TW" altLang="en-US"/>
          </a:p>
        </p:txBody>
      </p:sp>
      <p:sp>
        <p:nvSpPr>
          <p:cNvPr id="4" name="文字版面配置區 3"/>
          <p:cNvSpPr>
            <a:spLocks noGrp="1"/>
          </p:cNvSpPr>
          <p:nvPr>
            <p:ph type="body" sz="half" idx="2"/>
          </p:nvPr>
        </p:nvSpPr>
        <p:spPr>
          <a:xfrm>
            <a:off x="1792288" y="5367338"/>
            <a:ext cx="5486400" cy="804862"/>
          </a:xfrm>
        </p:spPr>
        <p:txBody>
          <a:bodyPr/>
          <a:lstStyle>
            <a:lvl1pPr marL="0" indent="0">
              <a:buNone/>
              <a:defRPr sz="1400"/>
            </a:lvl1pPr>
            <a:lvl2pPr marL="457200" indent="0">
              <a:buNone/>
              <a:defRPr sz="1200"/>
            </a:lvl2pPr>
            <a:lvl3pPr marL="914400" indent="0">
              <a:buNone/>
              <a:defRPr sz="1000"/>
            </a:lvl3pPr>
            <a:lvl4pPr marL="1371600" indent="0">
              <a:buNone/>
              <a:defRPr sz="900"/>
            </a:lvl4pPr>
            <a:lvl5pPr marL="1828800" indent="0">
              <a:buNone/>
              <a:defRPr sz="900"/>
            </a:lvl5pPr>
            <a:lvl6pPr marL="2286000" indent="0">
              <a:buNone/>
              <a:defRPr sz="900"/>
            </a:lvl6pPr>
            <a:lvl7pPr marL="2743200" indent="0">
              <a:buNone/>
              <a:defRPr sz="900"/>
            </a:lvl7pPr>
            <a:lvl8pPr marL="3200400" indent="0">
              <a:buNone/>
              <a:defRPr sz="900"/>
            </a:lvl8pPr>
            <a:lvl9pPr marL="3657600" indent="0">
              <a:buNone/>
              <a:defRPr sz="900"/>
            </a:lvl9pPr>
          </a:lstStyle>
          <a:p>
            <a:pPr lvl="0"/>
            <a:r>
              <a:rPr lang="zh-TW" altLang="en-US"/>
              <a:t>按一下以編輯母片文字樣式</a:t>
            </a:r>
          </a:p>
        </p:txBody>
      </p:sp>
      <p:sp>
        <p:nvSpPr>
          <p:cNvPr id="5" name="日期版面配置區 4"/>
          <p:cNvSpPr>
            <a:spLocks noGrp="1"/>
          </p:cNvSpPr>
          <p:nvPr>
            <p:ph type="dt" sz="half" idx="10"/>
          </p:nvPr>
        </p:nvSpPr>
        <p:spPr/>
        <p:txBody>
          <a:bodyPr/>
          <a:lstStyle/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6" name="頁尾版面配置區 5"/>
          <p:cNvSpPr>
            <a:spLocks noGrp="1"/>
          </p:cNvSpPr>
          <p:nvPr>
            <p:ph type="ftr" sz="quarter" idx="11"/>
          </p:nvPr>
        </p:nvSpPr>
        <p:spPr/>
        <p:txBody>
          <a:bodyPr/>
          <a:lstStyle/>
          <a:p>
            <a:endParaRPr lang="zh-TW" altLang="en-US"/>
          </a:p>
        </p:txBody>
      </p:sp>
      <p:sp>
        <p:nvSpPr>
          <p:cNvPr id="7" name="投影片編號版面配置區 6"/>
          <p:cNvSpPr>
            <a:spLocks noGrp="1"/>
          </p:cNvSpPr>
          <p:nvPr>
            <p:ph type="sldNum" sz="quarter" idx="12"/>
          </p:nvPr>
        </p:nvSpPr>
        <p:spPr/>
        <p:txBody>
          <a:bodyPr/>
          <a:lstStyle/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1381260702"/>
      </p:ext>
    </p:extLst>
  </p:cSld>
  <p:clrMapOvr>
    <a:masterClrMapping/>
  </p:clrMapOvr>
</p:sldLayout>
</file>

<file path=ppt/slideMasters/_rels/slideMaster1.xml.rels><?xml version="1.0" encoding="UTF-8" standalone="yes"?>
<Relationships xmlns="http://schemas.openxmlformats.org/package/2006/relationships"><Relationship Id="rId8" Type="http://schemas.openxmlformats.org/officeDocument/2006/relationships/slideLayout" Target="../slideLayouts/slideLayout8.xml"/><Relationship Id="rId3" Type="http://schemas.openxmlformats.org/officeDocument/2006/relationships/slideLayout" Target="../slideLayouts/slideLayout3.xml"/><Relationship Id="rId7" Type="http://schemas.openxmlformats.org/officeDocument/2006/relationships/slideLayout" Target="../slideLayouts/slideLayout7.xml"/><Relationship Id="rId12" Type="http://schemas.openxmlformats.org/officeDocument/2006/relationships/theme" Target="../theme/theme1.xml"/><Relationship Id="rId2" Type="http://schemas.openxmlformats.org/officeDocument/2006/relationships/slideLayout" Target="../slideLayouts/slideLayout2.xml"/><Relationship Id="rId1" Type="http://schemas.openxmlformats.org/officeDocument/2006/relationships/slideLayout" Target="../slideLayouts/slideLayout1.xml"/><Relationship Id="rId6" Type="http://schemas.openxmlformats.org/officeDocument/2006/relationships/slideLayout" Target="../slideLayouts/slideLayout6.xml"/><Relationship Id="rId11" Type="http://schemas.openxmlformats.org/officeDocument/2006/relationships/slideLayout" Target="../slideLayouts/slideLayout11.xml"/><Relationship Id="rId5" Type="http://schemas.openxmlformats.org/officeDocument/2006/relationships/slideLayout" Target="../slideLayouts/slideLayout5.xml"/><Relationship Id="rId10" Type="http://schemas.openxmlformats.org/officeDocument/2006/relationships/slideLayout" Target="../slideLayouts/slideLayout10.xml"/><Relationship Id="rId4" Type="http://schemas.openxmlformats.org/officeDocument/2006/relationships/slideLayout" Target="../slideLayouts/slideLayout4.xml"/><Relationship Id="rId9" Type="http://schemas.openxmlformats.org/officeDocument/2006/relationships/slideLayout" Target="../slideLayouts/slideLayout9.xml"/></Relationships>
</file>

<file path=ppt/slideMasters/slideMaster1.xml><?xml version="1.0" encoding="utf-8"?>
<p:sldMaster xmlns:a="http://schemas.openxmlformats.org/drawingml/2006/main" xmlns:r="http://schemas.openxmlformats.org/officeDocument/2006/relationships" xmlns:p="http://schemas.openxmlformats.org/presentationml/2006/main">
  <p:cSld>
    <p:bg>
      <p:bgRef idx="1001">
        <a:schemeClr val="bg1"/>
      </p:bgRef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版面配置區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143000"/>
          </a:xfrm>
          <a:prstGeom prst="rect">
            <a:avLst/>
          </a:prstGeom>
        </p:spPr>
        <p:txBody>
          <a:bodyPr vert="horz" lIns="91440" tIns="45720" rIns="91440" bIns="45720" rtlCol="0" anchor="ctr">
            <a:normAutofit/>
          </a:bodyPr>
          <a:lstStyle/>
          <a:p>
            <a:r>
              <a:rPr lang="zh-TW" altLang="en-US"/>
              <a:t>按一下以編輯母片標題樣式</a:t>
            </a:r>
          </a:p>
        </p:txBody>
      </p:sp>
      <p:sp>
        <p:nvSpPr>
          <p:cNvPr id="3" name="文字版面配置區 2"/>
          <p:cNvSpPr>
            <a:spLocks noGrp="1"/>
          </p:cNvSpPr>
          <p:nvPr>
            <p:ph type="body" idx="1"/>
          </p:nvPr>
        </p:nvSpPr>
        <p:spPr>
          <a:xfrm>
            <a:off x="457200" y="1600200"/>
            <a:ext cx="8229600" cy="4525963"/>
          </a:xfrm>
          <a:prstGeom prst="rect">
            <a:avLst/>
          </a:prstGeom>
        </p:spPr>
        <p:txBody>
          <a:bodyPr vert="horz" lIns="91440" tIns="45720" rIns="91440" bIns="45720" rtlCol="0">
            <a:normAutofit/>
          </a:bodyPr>
          <a:lstStyle/>
          <a:p>
            <a:pPr lvl="0"/>
            <a:r>
              <a:rPr lang="zh-TW" altLang="en-US"/>
              <a:t>按一下以編輯母片文字樣式</a:t>
            </a:r>
          </a:p>
          <a:p>
            <a:pPr lvl="1"/>
            <a:r>
              <a:rPr lang="zh-TW" altLang="en-US"/>
              <a:t>第二層</a:t>
            </a:r>
          </a:p>
          <a:p>
            <a:pPr lvl="2"/>
            <a:r>
              <a:rPr lang="zh-TW" altLang="en-US"/>
              <a:t>第三層</a:t>
            </a:r>
          </a:p>
          <a:p>
            <a:pPr lvl="3"/>
            <a:r>
              <a:rPr lang="zh-TW" altLang="en-US"/>
              <a:t>第四層</a:t>
            </a:r>
          </a:p>
          <a:p>
            <a:pPr lvl="4"/>
            <a:r>
              <a:rPr lang="zh-TW" altLang="en-US"/>
              <a:t>第五層</a:t>
            </a:r>
          </a:p>
        </p:txBody>
      </p:sp>
      <p:sp>
        <p:nvSpPr>
          <p:cNvPr id="4" name="日期版面配置區 3"/>
          <p:cNvSpPr>
            <a:spLocks noGrp="1"/>
          </p:cNvSpPr>
          <p:nvPr>
            <p:ph type="dt" sz="half" idx="2"/>
          </p:nvPr>
        </p:nvSpPr>
        <p:spPr>
          <a:xfrm>
            <a:off x="457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l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AEB1AD03-DC82-43D0-BED5-BE46BD7C253D}" type="datetimeFigureOut">
              <a:rPr lang="zh-TW" altLang="en-US" smtClean="0"/>
              <a:pPr/>
              <a:t>2022/3/10</a:t>
            </a:fld>
            <a:endParaRPr lang="zh-TW" altLang="en-US"/>
          </a:p>
        </p:txBody>
      </p:sp>
      <p:sp>
        <p:nvSpPr>
          <p:cNvPr id="5" name="頁尾版面配置區 4"/>
          <p:cNvSpPr>
            <a:spLocks noGrp="1"/>
          </p:cNvSpPr>
          <p:nvPr>
            <p:ph type="ftr" sz="quarter" idx="3"/>
          </p:nvPr>
        </p:nvSpPr>
        <p:spPr>
          <a:xfrm>
            <a:off x="3124200" y="6356350"/>
            <a:ext cx="2895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ct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endParaRPr lang="zh-TW" altLang="en-US"/>
          </a:p>
        </p:txBody>
      </p:sp>
      <p:sp>
        <p:nvSpPr>
          <p:cNvPr id="6" name="投影片編號版面配置區 5"/>
          <p:cNvSpPr>
            <a:spLocks noGrp="1"/>
          </p:cNvSpPr>
          <p:nvPr>
            <p:ph type="sldNum" sz="quarter" idx="4"/>
          </p:nvPr>
        </p:nvSpPr>
        <p:spPr>
          <a:xfrm>
            <a:off x="6553200" y="6356350"/>
            <a:ext cx="2133600" cy="365125"/>
          </a:xfrm>
          <a:prstGeom prst="rect">
            <a:avLst/>
          </a:prstGeom>
        </p:spPr>
        <p:txBody>
          <a:bodyPr vert="horz" lIns="91440" tIns="45720" rIns="91440" bIns="45720" rtlCol="0" anchor="ctr"/>
          <a:lstStyle>
            <a:lvl1pPr algn="r">
              <a:defRPr sz="1200">
                <a:solidFill>
                  <a:schemeClr val="tx1">
                    <a:tint val="75000"/>
                  </a:schemeClr>
                </a:solidFill>
              </a:defRPr>
            </a:lvl1pPr>
          </a:lstStyle>
          <a:p>
            <a:fld id="{BFCAEDB4-7F26-4A5C-827A-0D356398F7F9}" type="slidenum">
              <a:rPr lang="zh-TW" altLang="en-US" smtClean="0"/>
              <a:pPr/>
              <a:t>‹#›</a:t>
            </a:fld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593921931"/>
      </p:ext>
    </p:extLst>
  </p:cSld>
  <p:clrMap bg1="lt1" tx1="dk1" bg2="lt2" tx2="dk2" accent1="accent1" accent2="accent2" accent3="accent3" accent4="accent4" accent5="accent5" accent6="accent6" hlink="hlink" folHlink="folHlink"/>
  <p:sldLayoutIdLst>
    <p:sldLayoutId id="2147483649" r:id="rId1"/>
    <p:sldLayoutId id="2147483650" r:id="rId2"/>
    <p:sldLayoutId id="2147483651" r:id="rId3"/>
    <p:sldLayoutId id="2147483652" r:id="rId4"/>
    <p:sldLayoutId id="2147483653" r:id="rId5"/>
    <p:sldLayoutId id="2147483654" r:id="rId6"/>
    <p:sldLayoutId id="2147483655" r:id="rId7"/>
    <p:sldLayoutId id="2147483656" r:id="rId8"/>
    <p:sldLayoutId id="2147483657" r:id="rId9"/>
    <p:sldLayoutId id="2147483658" r:id="rId10"/>
    <p:sldLayoutId id="2147483659" r:id="rId11"/>
  </p:sldLayoutIdLst>
  <p:txStyles>
    <p:titleStyle>
      <a:lvl1pPr algn="ctr" defTabSz="914400" rtl="0" eaLnBrk="1" latinLnBrk="0" hangingPunct="1">
        <a:spcBef>
          <a:spcPct val="0"/>
        </a:spcBef>
        <a:buNone/>
        <a:defRPr sz="4400" kern="1200">
          <a:solidFill>
            <a:schemeClr val="tx1"/>
          </a:solidFill>
          <a:latin typeface="+mj-lt"/>
          <a:ea typeface="+mj-ea"/>
          <a:cs typeface="+mj-cs"/>
        </a:defRPr>
      </a:lvl1pPr>
    </p:titleStyle>
    <p:bodyStyle>
      <a:lvl1pPr marL="342900" indent="-3429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3200" kern="1200">
          <a:solidFill>
            <a:schemeClr val="tx1"/>
          </a:solidFill>
          <a:latin typeface="+mn-lt"/>
          <a:ea typeface="+mn-ea"/>
          <a:cs typeface="+mn-cs"/>
        </a:defRPr>
      </a:lvl1pPr>
      <a:lvl2pPr marL="742950" indent="-28575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800" kern="1200">
          <a:solidFill>
            <a:schemeClr val="tx1"/>
          </a:solidFill>
          <a:latin typeface="+mn-lt"/>
          <a:ea typeface="+mn-ea"/>
          <a:cs typeface="+mn-cs"/>
        </a:defRPr>
      </a:lvl2pPr>
      <a:lvl3pPr marL="1143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400" kern="1200">
          <a:solidFill>
            <a:schemeClr val="tx1"/>
          </a:solidFill>
          <a:latin typeface="+mn-lt"/>
          <a:ea typeface="+mn-ea"/>
          <a:cs typeface="+mn-cs"/>
        </a:defRPr>
      </a:lvl3pPr>
      <a:lvl4pPr marL="1600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–"/>
        <a:defRPr sz="2000" kern="1200">
          <a:solidFill>
            <a:schemeClr val="tx1"/>
          </a:solidFill>
          <a:latin typeface="+mn-lt"/>
          <a:ea typeface="+mn-ea"/>
          <a:cs typeface="+mn-cs"/>
        </a:defRPr>
      </a:lvl4pPr>
      <a:lvl5pPr marL="20574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»"/>
        <a:defRPr sz="2000" kern="1200">
          <a:solidFill>
            <a:schemeClr val="tx1"/>
          </a:solidFill>
          <a:latin typeface="+mn-lt"/>
          <a:ea typeface="+mn-ea"/>
          <a:cs typeface="+mn-cs"/>
        </a:defRPr>
      </a:lvl5pPr>
      <a:lvl6pPr marL="25146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6pPr>
      <a:lvl7pPr marL="29718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7pPr>
      <a:lvl8pPr marL="34290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8pPr>
      <a:lvl9pPr marL="3886200" indent="-228600" algn="l" defTabSz="914400" rtl="0" eaLnBrk="1" latinLnBrk="0" hangingPunct="1">
        <a:spcBef>
          <a:spcPct val="20000"/>
        </a:spcBef>
        <a:buFont typeface="Arial" panose="020B0604020202020204" pitchFamily="34" charset="0"/>
        <a:buChar char="•"/>
        <a:defRPr sz="2000" kern="1200">
          <a:solidFill>
            <a:schemeClr val="tx1"/>
          </a:solidFill>
          <a:latin typeface="+mn-lt"/>
          <a:ea typeface="+mn-ea"/>
          <a:cs typeface="+mn-cs"/>
        </a:defRPr>
      </a:lvl9pPr>
    </p:bodyStyle>
    <p:otherStyle>
      <a:defPPr>
        <a:defRPr lang="zh-TW"/>
      </a:defPPr>
      <a:lvl1pPr marL="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1pPr>
      <a:lvl2pPr marL="457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2pPr>
      <a:lvl3pPr marL="914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3pPr>
      <a:lvl4pPr marL="1371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4pPr>
      <a:lvl5pPr marL="18288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5pPr>
      <a:lvl6pPr marL="22860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6pPr>
      <a:lvl7pPr marL="27432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7pPr>
      <a:lvl8pPr marL="32004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8pPr>
      <a:lvl9pPr marL="3657600" algn="l" defTabSz="914400" rtl="0" eaLnBrk="1" latinLnBrk="0" hangingPunct="1">
        <a:defRPr sz="1800" kern="1200">
          <a:solidFill>
            <a:schemeClr val="tx1"/>
          </a:solidFill>
          <a:latin typeface="+mn-lt"/>
          <a:ea typeface="+mn-ea"/>
          <a:cs typeface="+mn-cs"/>
        </a:defRPr>
      </a:lvl9pPr>
    </p:otherStyle>
  </p:txStyles>
</p:sldMaster>
</file>

<file path=ppt/slides/_rels/slide1.xml.rels><?xml version="1.0" encoding="UTF-8" standalone="yes"?>
<Relationships xmlns="http://schemas.openxmlformats.org/package/2006/relationships"><Relationship Id="rId3" Type="http://schemas.openxmlformats.org/officeDocument/2006/relationships/image" Target="../media/image1.jpeg"/><Relationship Id="rId2" Type="http://schemas.openxmlformats.org/officeDocument/2006/relationships/notesSlide" Target="../notesSlides/notesSlide1.xml"/><Relationship Id="rId1" Type="http://schemas.openxmlformats.org/officeDocument/2006/relationships/slideLayout" Target="../slideLayouts/slideLayout1.xml"/></Relationships>
</file>

<file path=ppt/slides/_rels/slide10.xml.rels><?xml version="1.0" encoding="UTF-8" standalone="yes"?>
<Relationships xmlns="http://schemas.openxmlformats.org/package/2006/relationships"><Relationship Id="rId3" Type="http://schemas.openxmlformats.org/officeDocument/2006/relationships/image" Target="../media/image5.jpg"/><Relationship Id="rId2" Type="http://schemas.openxmlformats.org/officeDocument/2006/relationships/notesSlide" Target="../notesSlides/notesSlide5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4.xml"/></Relationships>
</file>

<file path=ppt/slides/_rels/slide11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6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5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2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7.xml"/><Relationship Id="rId1" Type="http://schemas.openxmlformats.org/officeDocument/2006/relationships/slideLayout" Target="../slideLayouts/slideLayout2.xml"/><Relationship Id="rId6" Type="http://schemas.openxmlformats.org/officeDocument/2006/relationships/comments" Target="../comments/comment6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13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4.xml.rels><?xml version="1.0" encoding="UTF-8" standalone="yes"?>
<Relationships xmlns="http://schemas.openxmlformats.org/package/2006/relationships"><Relationship Id="rId1" Type="http://schemas.openxmlformats.org/officeDocument/2006/relationships/slideLayout" Target="../slideLayouts/slideLayout2.xml"/></Relationships>
</file>

<file path=ppt/slides/_rels/slide15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8.xml"/><Relationship Id="rId1" Type="http://schemas.openxmlformats.org/officeDocument/2006/relationships/slideLayout" Target="../slideLayouts/slideLayout2.xml"/><Relationship Id="rId5" Type="http://schemas.openxmlformats.org/officeDocument/2006/relationships/image" Target="../media/image5.jpg"/><Relationship Id="rId4" Type="http://schemas.openxmlformats.org/officeDocument/2006/relationships/image" Target="../media/image4.png"/></Relationships>
</file>

<file path=ppt/slides/_rels/slide2.xml.rels><?xml version="1.0" encoding="UTF-8" standalone="yes"?>
<Relationships xmlns="http://schemas.openxmlformats.org/package/2006/relationships"><Relationship Id="rId2" Type="http://schemas.openxmlformats.org/officeDocument/2006/relationships/notesSlide" Target="../notesSlides/notesSlide2.xml"/><Relationship Id="rId1" Type="http://schemas.openxmlformats.org/officeDocument/2006/relationships/slideLayout" Target="../slideLayouts/slideLayout2.xml"/></Relationships>
</file>

<file path=ppt/slides/_rels/slide3.xml.rels><?xml version="1.0" encoding="UTF-8" standalone="yes"?>
<Relationships xmlns="http://schemas.openxmlformats.org/package/2006/relationships"><Relationship Id="rId2" Type="http://schemas.openxmlformats.org/officeDocument/2006/relationships/comments" Target="../comments/comment1.xml"/><Relationship Id="rId1" Type="http://schemas.openxmlformats.org/officeDocument/2006/relationships/slideLayout" Target="../slideLayouts/slideLayout2.xml"/></Relationships>
</file>

<file path=ppt/slides/_rels/slide4.xml.rels><?xml version="1.0" encoding="UTF-8" standalone="yes"?>
<Relationships xmlns="http://schemas.openxmlformats.org/package/2006/relationships"><Relationship Id="rId2" Type="http://schemas.openxmlformats.org/officeDocument/2006/relationships/image" Target="../media/image2.jpeg"/><Relationship Id="rId1" Type="http://schemas.openxmlformats.org/officeDocument/2006/relationships/slideLayout" Target="../slideLayouts/slideLayout2.xml"/></Relationships>
</file>

<file path=ppt/slides/_rels/slide5.xml.rels><?xml version="1.0" encoding="UTF-8" standalone="yes"?>
<Relationships xmlns="http://schemas.openxmlformats.org/package/2006/relationships"><Relationship Id="rId2" Type="http://schemas.openxmlformats.org/officeDocument/2006/relationships/image" Target="../media/image3.png"/><Relationship Id="rId1" Type="http://schemas.openxmlformats.org/officeDocument/2006/relationships/slideLayout" Target="../slideLayouts/slideLayout2.xml"/></Relationships>
</file>

<file path=ppt/slides/_rels/slide6.xml.rels><?xml version="1.0" encoding="UTF-8" standalone="yes"?>
<Relationships xmlns="http://schemas.openxmlformats.org/package/2006/relationships"><Relationship Id="rId3" Type="http://schemas.openxmlformats.org/officeDocument/2006/relationships/image" Target="../media/image3.png"/><Relationship Id="rId2" Type="http://schemas.openxmlformats.org/officeDocument/2006/relationships/notesSlide" Target="../notesSlides/notesSlide3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2.xml"/></Relationships>
</file>

<file path=ppt/slides/_rels/slide7.xml.rels><?xml version="1.0" encoding="UTF-8" standalone="yes"?>
<Relationships xmlns="http://schemas.openxmlformats.org/package/2006/relationships"><Relationship Id="rId2" Type="http://schemas.openxmlformats.org/officeDocument/2006/relationships/image" Target="../media/image4.png"/><Relationship Id="rId1" Type="http://schemas.openxmlformats.org/officeDocument/2006/relationships/slideLayout" Target="../slideLayouts/slideLayout2.xml"/></Relationships>
</file>

<file path=ppt/slides/_rels/slide8.xml.rels><?xml version="1.0" encoding="UTF-8" standalone="yes"?>
<Relationships xmlns="http://schemas.openxmlformats.org/package/2006/relationships"><Relationship Id="rId3" Type="http://schemas.openxmlformats.org/officeDocument/2006/relationships/image" Target="../media/image4.png"/><Relationship Id="rId2" Type="http://schemas.openxmlformats.org/officeDocument/2006/relationships/notesSlide" Target="../notesSlides/notesSlide4.xml"/><Relationship Id="rId1" Type="http://schemas.openxmlformats.org/officeDocument/2006/relationships/slideLayout" Target="../slideLayouts/slideLayout2.xml"/><Relationship Id="rId4" Type="http://schemas.openxmlformats.org/officeDocument/2006/relationships/comments" Target="../comments/comment3.xml"/></Relationships>
</file>

<file path=ppt/slides/_rels/slide9.xml.rels><?xml version="1.0" encoding="UTF-8" standalone="yes"?>
<Relationships xmlns="http://schemas.openxmlformats.org/package/2006/relationships"><Relationship Id="rId2" Type="http://schemas.openxmlformats.org/officeDocument/2006/relationships/image" Target="../media/image5.jpg"/><Relationship Id="rId1" Type="http://schemas.openxmlformats.org/officeDocument/2006/relationships/slideLayout" Target="../slideLayouts/slideLayout2.xml"/></Relationships>
</file>

<file path=ppt/slides/slide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bg>
      <p:bgPr>
        <a:blipFill dpi="0" rotWithShape="1">
          <a:blip r:embed="rId3" cstate="print">
            <a:lum/>
          </a:blip>
          <a:srcRect/>
          <a:stretch>
            <a:fillRect t="-4000" b="-4000"/>
          </a:stretch>
        </a:blipFill>
        <a:effectLst/>
      </p:bgPr>
    </p:bg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ctrTitle"/>
          </p:nvPr>
        </p:nvSpPr>
        <p:spPr>
          <a:xfrm>
            <a:off x="755576" y="-33288"/>
            <a:ext cx="7772400" cy="1470025"/>
          </a:xfrm>
        </p:spPr>
        <p:txBody>
          <a:bodyPr/>
          <a:lstStyle/>
          <a:p>
            <a:endParaRPr lang="zh-TW" altLang="zh-TW" u="sng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副標題 2"/>
          <p:cNvSpPr>
            <a:spLocks noGrp="1"/>
          </p:cNvSpPr>
          <p:nvPr>
            <p:ph type="subTitle" idx="1"/>
          </p:nvPr>
        </p:nvSpPr>
        <p:spPr>
          <a:xfrm>
            <a:off x="572120" y="5229200"/>
            <a:ext cx="8139312" cy="1752600"/>
          </a:xfrm>
        </p:spPr>
        <p:txBody>
          <a:bodyPr>
            <a:normAutofit/>
          </a:bodyPr>
          <a:lstStyle/>
          <a:p>
            <a:r>
              <a:rPr lang="zh-TW" altLang="en-US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連江縣國中組</a:t>
            </a:r>
            <a:endParaRPr lang="en-US" altLang="zh-TW" b="1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zh-TW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單元</a:t>
            </a:r>
            <a:r>
              <a:rPr lang="zh-TW" altLang="en-US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名稱：</a:t>
            </a:r>
            <a:r>
              <a:rPr lang="zh-TW" altLang="en-US" b="1" u="sng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靜思果</a:t>
            </a:r>
            <a:endParaRPr lang="en-US" altLang="zh-TW" b="1" u="sng" dirty="0">
              <a:solidFill>
                <a:schemeClr val="tx1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sz="2200" b="1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授課教師：王馨怡老師、陳鈺兒老師、張媁婷老師、何叔蓉老師</a:t>
            </a:r>
            <a:r>
              <a:rPr lang="en-US" altLang="zh-TW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</a:t>
            </a:r>
            <a:r>
              <a:rPr lang="zh-TW" altLang="en-US" sz="2200" dirty="0">
                <a:solidFill>
                  <a:schemeClr val="tx1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                  </a:t>
            </a:r>
            <a:endParaRPr lang="zh-TW" altLang="en-US" sz="15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2678691238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0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3528" y="0"/>
            <a:ext cx="8229600" cy="979387"/>
          </a:xfrm>
        </p:spPr>
        <p:txBody>
          <a:bodyPr>
            <a:noAutofit/>
          </a:bodyPr>
          <a:lstStyle/>
          <a:p>
            <a:r>
              <a:rPr lang="zh-TW" altLang="en-US" sz="48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遇到問題時我可以怎麼做？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969057731"/>
              </p:ext>
            </p:extLst>
          </p:nvPr>
        </p:nvGraphicFramePr>
        <p:xfrm>
          <a:off x="251520" y="979387"/>
          <a:ext cx="8640959" cy="572044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122057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319671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100710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344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步驟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提示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516700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4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擔</a:t>
                      </a:r>
                      <a:endParaRPr lang="en-US" altLang="zh-TW" sz="36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36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後</a:t>
                      </a:r>
                      <a:endParaRPr lang="en-US" altLang="zh-TW" sz="36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36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說明：</a:t>
                      </a:r>
                    </a:p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面對不如預期的結果，以及下次面臨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類似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問題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情境時，</a:t>
                      </a:r>
                      <a:r>
                        <a:rPr lang="zh-TW" altLang="en-US" sz="2400" dirty="0">
                          <a:solidFill>
                            <a:srgbClr val="00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試著接受及承擔結果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。</a:t>
                      </a:r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◎句型：</a:t>
                      </a:r>
                    </a:p>
                    <a:p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雖然這次</a:t>
                      </a:r>
                      <a:r>
                        <a:rPr lang="zh-TW" altLang="en-US" sz="24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，但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下次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就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好。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</a:p>
                    <a:p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雖然</a:t>
                      </a:r>
                      <a:r>
                        <a:rPr lang="zh-TW" altLang="en-US" sz="2400" u="none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這次</a:t>
                      </a:r>
                      <a:r>
                        <a:rPr lang="zh-TW" altLang="en-US" sz="24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鈺兒老師沒遵守規則被懲罰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很</a:t>
                      </a:r>
                      <a:endParaRPr lang="en-US" altLang="zh-TW" sz="2400" u="sng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>
                        <a:lnSpc>
                          <a:spcPct val="150000"/>
                        </a:lnSpc>
                      </a:pP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生氣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，但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下次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被禁賽一場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就好。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</a:p>
                    <a:p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◎換你練習：</a:t>
                      </a:r>
                    </a:p>
                    <a:p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雖然這次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，但我下次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就好。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9" name="圖片 8"/>
          <p:cNvPicPr/>
          <p:nvPr/>
        </p:nvPicPr>
        <p:blipFill rotWithShape="1">
          <a:blip r:embed="rId3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6" t="1430"/>
          <a:stretch/>
        </p:blipFill>
        <p:spPr bwMode="auto">
          <a:xfrm>
            <a:off x="1691681" y="4005064"/>
            <a:ext cx="1224136" cy="1043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6" name="語音泡泡: 圓角矩形 5">
            <a:extLst>
              <a:ext uri="{FF2B5EF4-FFF2-40B4-BE49-F238E27FC236}">
                <a16:creationId xmlns:a16="http://schemas.microsoft.com/office/drawing/2014/main" id="{7A3AC59B-E9D4-477F-82EF-45991995696B}"/>
              </a:ext>
            </a:extLst>
          </p:cNvPr>
          <p:cNvSpPr/>
          <p:nvPr/>
        </p:nvSpPr>
        <p:spPr>
          <a:xfrm>
            <a:off x="4067944" y="2852936"/>
            <a:ext cx="2377808" cy="432048"/>
          </a:xfrm>
          <a:prstGeom prst="wedgeRoundRectCallout">
            <a:avLst>
              <a:gd name="adj1" fmla="val -21525"/>
              <a:gd name="adj2" fmla="val 74950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事情的原因及感受</a:t>
            </a:r>
          </a:p>
        </p:txBody>
      </p:sp>
      <p:sp>
        <p:nvSpPr>
          <p:cNvPr id="7" name="語音泡泡: 圓角矩形 5">
            <a:extLst>
              <a:ext uri="{FF2B5EF4-FFF2-40B4-BE49-F238E27FC236}">
                <a16:creationId xmlns:a16="http://schemas.microsoft.com/office/drawing/2014/main" id="{7A3AC59B-E9D4-477F-82EF-45991995696B}"/>
              </a:ext>
            </a:extLst>
          </p:cNvPr>
          <p:cNvSpPr/>
          <p:nvPr/>
        </p:nvSpPr>
        <p:spPr>
          <a:xfrm>
            <a:off x="6669097" y="2852936"/>
            <a:ext cx="2223382" cy="432048"/>
          </a:xfrm>
          <a:prstGeom prst="wedgeRoundRectCallout">
            <a:avLst>
              <a:gd name="adj1" fmla="val -21525"/>
              <a:gd name="adj2" fmla="val 74950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面對並承擔後果</a:t>
            </a:r>
          </a:p>
        </p:txBody>
      </p:sp>
    </p:spTree>
    <p:extLst>
      <p:ext uri="{BB962C8B-B14F-4D97-AF65-F5344CB8AC3E}">
        <p14:creationId xmlns:p14="http://schemas.microsoft.com/office/powerpoint/2010/main" val="4210670543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1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8957" y="16437"/>
            <a:ext cx="8229600" cy="676260"/>
          </a:xfrm>
        </p:spPr>
        <p:txBody>
          <a:bodyPr>
            <a:noAutofit/>
          </a:bodyPr>
          <a:lstStyle/>
          <a:p>
            <a:r>
              <a:rPr lang="zh-TW" alt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遇到問題時我可以怎麼做？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0289919"/>
              </p:ext>
            </p:extLst>
          </p:nvPr>
        </p:nvGraphicFramePr>
        <p:xfrm>
          <a:off x="548957" y="692697"/>
          <a:ext cx="8229600" cy="5974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46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98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623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步驟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提示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20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冷靜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說明：</a:t>
                      </a: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當你遭遇問題時，你可以找方法保持冷靜，讓你的心情平靜下來。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◎句型：</a:t>
                      </a:r>
                    </a:p>
                    <a:p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我可以</a:t>
                      </a:r>
                      <a:r>
                        <a:rPr lang="zh-TW" altLang="en-US" sz="20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    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，讓心情平靜。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206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思當初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說明：</a:t>
                      </a: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思考當初選擇的原因及結果。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◎句型：</a:t>
                      </a:r>
                    </a:p>
                    <a:p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當初</a:t>
                      </a:r>
                      <a:r>
                        <a:rPr lang="zh-TW" altLang="en-US" sz="20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，結果</a:t>
                      </a:r>
                      <a:r>
                        <a:rPr lang="zh-TW" altLang="en-US" sz="20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   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。</a:t>
                      </a:r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206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擔後果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說明：</a:t>
                      </a: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面對不如預期結果之後續因應方式，以及下次面臨類似問題情境時，可以嘗試使用不同方式面對。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◎句型：</a:t>
                      </a:r>
                    </a:p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雖然這次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      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，但我下次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就好。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516" y="2037294"/>
            <a:ext cx="1080000" cy="915556"/>
          </a:xfrm>
          <a:prstGeom prst="rect">
            <a:avLst/>
          </a:prstGeom>
        </p:spPr>
      </p:pic>
      <p:pic>
        <p:nvPicPr>
          <p:cNvPr id="6" name="圖片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199" y="3623633"/>
            <a:ext cx="1080000" cy="973832"/>
          </a:xfrm>
          <a:prstGeom prst="rect">
            <a:avLst/>
          </a:prstGeom>
        </p:spPr>
      </p:pic>
      <p:pic>
        <p:nvPicPr>
          <p:cNvPr id="9" name="圖片 8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6" t="1430"/>
          <a:stretch/>
        </p:blipFill>
        <p:spPr bwMode="auto">
          <a:xfrm>
            <a:off x="1682549" y="5417405"/>
            <a:ext cx="1269933" cy="9327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語音泡泡: 圓角矩形 6">
            <a:extLst>
              <a:ext uri="{FF2B5EF4-FFF2-40B4-BE49-F238E27FC236}">
                <a16:creationId xmlns:a16="http://schemas.microsoft.com/office/drawing/2014/main" id="{6E2C3CD9-C319-4A06-8740-6C6A0604794F}"/>
              </a:ext>
            </a:extLst>
          </p:cNvPr>
          <p:cNvSpPr/>
          <p:nvPr/>
        </p:nvSpPr>
        <p:spPr>
          <a:xfrm>
            <a:off x="4239695" y="2192006"/>
            <a:ext cx="2592288" cy="422689"/>
          </a:xfrm>
          <a:prstGeom prst="wedgeRoundRectCallout">
            <a:avLst>
              <a:gd name="adj1" fmla="val -32137"/>
              <a:gd name="adj2" fmla="val 81515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轉移注意力方法</a:t>
            </a:r>
          </a:p>
        </p:txBody>
      </p:sp>
      <p:sp>
        <p:nvSpPr>
          <p:cNvPr id="8" name="語音泡泡: 圓角矩形 7">
            <a:extLst>
              <a:ext uri="{FF2B5EF4-FFF2-40B4-BE49-F238E27FC236}">
                <a16:creationId xmlns:a16="http://schemas.microsoft.com/office/drawing/2014/main" id="{A5A21BCC-9C37-4114-81A3-40D65F16DC4C}"/>
              </a:ext>
            </a:extLst>
          </p:cNvPr>
          <p:cNvSpPr/>
          <p:nvPr/>
        </p:nvSpPr>
        <p:spPr>
          <a:xfrm>
            <a:off x="4225699" y="3926461"/>
            <a:ext cx="943302" cy="378516"/>
          </a:xfrm>
          <a:prstGeom prst="wedgeRoundRectCallout">
            <a:avLst>
              <a:gd name="adj1" fmla="val -29825"/>
              <a:gd name="adj2" fmla="val 77319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原因</a:t>
            </a:r>
          </a:p>
        </p:txBody>
      </p:sp>
      <p:sp>
        <p:nvSpPr>
          <p:cNvPr id="10" name="語音泡泡: 圓角矩形 9">
            <a:extLst>
              <a:ext uri="{FF2B5EF4-FFF2-40B4-BE49-F238E27FC236}">
                <a16:creationId xmlns:a16="http://schemas.microsoft.com/office/drawing/2014/main" id="{E631B8E7-A839-4073-93A6-A1FF6275391A}"/>
              </a:ext>
            </a:extLst>
          </p:cNvPr>
          <p:cNvSpPr/>
          <p:nvPr/>
        </p:nvSpPr>
        <p:spPr>
          <a:xfrm>
            <a:off x="6109895" y="3903638"/>
            <a:ext cx="1727767" cy="424162"/>
          </a:xfrm>
          <a:prstGeom prst="wedgeRoundRectCallout">
            <a:avLst>
              <a:gd name="adj1" fmla="val -33333"/>
              <a:gd name="adj2" fmla="val 74950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不如預期</a:t>
            </a:r>
          </a:p>
        </p:txBody>
      </p:sp>
      <p:sp>
        <p:nvSpPr>
          <p:cNvPr id="11" name="語音泡泡: 圓角矩形 10">
            <a:extLst>
              <a:ext uri="{FF2B5EF4-FFF2-40B4-BE49-F238E27FC236}">
                <a16:creationId xmlns:a16="http://schemas.microsoft.com/office/drawing/2014/main" id="{8B03F7F3-3DFA-4060-9711-10B7ABF05F07}"/>
              </a:ext>
            </a:extLst>
          </p:cNvPr>
          <p:cNvSpPr/>
          <p:nvPr/>
        </p:nvSpPr>
        <p:spPr>
          <a:xfrm>
            <a:off x="4200547" y="5805264"/>
            <a:ext cx="2164631" cy="454767"/>
          </a:xfrm>
          <a:prstGeom prst="wedgeRoundRectCallout">
            <a:avLst>
              <a:gd name="adj1" fmla="val -28372"/>
              <a:gd name="adj2" fmla="val 88081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事情的原因及感受</a:t>
            </a:r>
          </a:p>
        </p:txBody>
      </p:sp>
      <p:sp>
        <p:nvSpPr>
          <p:cNvPr id="13" name="語音泡泡: 圓角矩形 5">
            <a:extLst>
              <a:ext uri="{FF2B5EF4-FFF2-40B4-BE49-F238E27FC236}">
                <a16:creationId xmlns:a16="http://schemas.microsoft.com/office/drawing/2014/main" id="{7A3AC59B-E9D4-477F-82EF-45991995696B}"/>
              </a:ext>
            </a:extLst>
          </p:cNvPr>
          <p:cNvSpPr/>
          <p:nvPr/>
        </p:nvSpPr>
        <p:spPr>
          <a:xfrm>
            <a:off x="6698786" y="5805264"/>
            <a:ext cx="2079771" cy="431871"/>
          </a:xfrm>
          <a:prstGeom prst="wedgeRoundRectCallout">
            <a:avLst>
              <a:gd name="adj1" fmla="val -21525"/>
              <a:gd name="adj2" fmla="val 74950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面對並承擔後果</a:t>
            </a:r>
          </a:p>
        </p:txBody>
      </p:sp>
    </p:spTree>
    <p:extLst>
      <p:ext uri="{BB962C8B-B14F-4D97-AF65-F5344CB8AC3E}">
        <p14:creationId xmlns:p14="http://schemas.microsoft.com/office/powerpoint/2010/main" val="3212090142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48957" y="16437"/>
            <a:ext cx="8229600" cy="676260"/>
          </a:xfrm>
        </p:spPr>
        <p:txBody>
          <a:bodyPr>
            <a:noAutofit/>
          </a:bodyPr>
          <a:lstStyle/>
          <a:p>
            <a:r>
              <a:rPr lang="zh-TW" altLang="en-US" sz="36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遇到問題時我可以怎麼做？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440289919"/>
              </p:ext>
            </p:extLst>
          </p:nvPr>
        </p:nvGraphicFramePr>
        <p:xfrm>
          <a:off x="548957" y="692697"/>
          <a:ext cx="8229600" cy="5974080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94644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584176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698976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356234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步驟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提示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862080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冷靜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說明：</a:t>
                      </a: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當你遭遇問題時，你可以找方法保持冷靜，讓你的心情平靜下來。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◎句型：</a:t>
                      </a:r>
                    </a:p>
                    <a:p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我可以</a:t>
                      </a:r>
                      <a:r>
                        <a:rPr lang="zh-TW" altLang="en-US" sz="20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    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，讓心情平靜。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58206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思當初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說明：</a:t>
                      </a: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思考當初選擇的原因及結果。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◎句型：</a:t>
                      </a:r>
                    </a:p>
                    <a:p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當初</a:t>
                      </a:r>
                      <a:r>
                        <a:rPr lang="zh-TW" altLang="en-US" sz="20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，結果</a:t>
                      </a:r>
                      <a:r>
                        <a:rPr lang="zh-TW" altLang="en-US" sz="20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   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</a:t>
                      </a:r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。</a:t>
                      </a:r>
                      <a:r>
                        <a:rPr lang="en-US" altLang="zh-TW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582069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2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擔後果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說明：</a:t>
                      </a: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面對不如預期結果之後續因應方式，以及下次面臨類似問題情境時，可以嘗試使用不同方式面對。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0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◎句型：</a:t>
                      </a:r>
                    </a:p>
                    <a:p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雖然這次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      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，但我下次</a:t>
                      </a:r>
                      <a:r>
                        <a:rPr lang="zh-TW" altLang="en-US" sz="20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</a:t>
                      </a:r>
                      <a:r>
                        <a:rPr lang="zh-TW" altLang="en-US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就好。</a:t>
                      </a:r>
                      <a:r>
                        <a:rPr lang="en-US" altLang="zh-TW" sz="20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  <a:endParaRPr lang="en-US" altLang="zh-TW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77516" y="2037294"/>
            <a:ext cx="1080000" cy="915556"/>
          </a:xfrm>
          <a:prstGeom prst="rect">
            <a:avLst/>
          </a:prstGeom>
        </p:spPr>
      </p:pic>
      <p:pic>
        <p:nvPicPr>
          <p:cNvPr id="6" name="圖片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9199" y="3623633"/>
            <a:ext cx="1080000" cy="973832"/>
          </a:xfrm>
          <a:prstGeom prst="rect">
            <a:avLst/>
          </a:prstGeom>
        </p:spPr>
      </p:pic>
      <p:pic>
        <p:nvPicPr>
          <p:cNvPr id="9" name="圖片 8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6" t="1430"/>
          <a:stretch/>
        </p:blipFill>
        <p:spPr bwMode="auto">
          <a:xfrm>
            <a:off x="1682549" y="5417405"/>
            <a:ext cx="1269933" cy="932762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  <p:sp>
        <p:nvSpPr>
          <p:cNvPr id="7" name="語音泡泡: 圓角矩形 6">
            <a:extLst>
              <a:ext uri="{FF2B5EF4-FFF2-40B4-BE49-F238E27FC236}">
                <a16:creationId xmlns:a16="http://schemas.microsoft.com/office/drawing/2014/main" id="{6E2C3CD9-C319-4A06-8740-6C6A0604794F}"/>
              </a:ext>
            </a:extLst>
          </p:cNvPr>
          <p:cNvSpPr/>
          <p:nvPr/>
        </p:nvSpPr>
        <p:spPr>
          <a:xfrm>
            <a:off x="4177626" y="2283727"/>
            <a:ext cx="2592288" cy="422689"/>
          </a:xfrm>
          <a:prstGeom prst="wedgeRoundRectCallout">
            <a:avLst>
              <a:gd name="adj1" fmla="val -32137"/>
              <a:gd name="adj2" fmla="val 81515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轉移注意力方法</a:t>
            </a:r>
          </a:p>
        </p:txBody>
      </p:sp>
      <p:sp>
        <p:nvSpPr>
          <p:cNvPr id="8" name="語音泡泡: 圓角矩形 7">
            <a:extLst>
              <a:ext uri="{FF2B5EF4-FFF2-40B4-BE49-F238E27FC236}">
                <a16:creationId xmlns:a16="http://schemas.microsoft.com/office/drawing/2014/main" id="{A5A21BCC-9C37-4114-81A3-40D65F16DC4C}"/>
              </a:ext>
            </a:extLst>
          </p:cNvPr>
          <p:cNvSpPr/>
          <p:nvPr/>
        </p:nvSpPr>
        <p:spPr>
          <a:xfrm>
            <a:off x="4225699" y="3926461"/>
            <a:ext cx="943302" cy="378516"/>
          </a:xfrm>
          <a:prstGeom prst="wedgeRoundRectCallout">
            <a:avLst>
              <a:gd name="adj1" fmla="val -29825"/>
              <a:gd name="adj2" fmla="val 77319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原因</a:t>
            </a:r>
          </a:p>
        </p:txBody>
      </p:sp>
      <p:sp>
        <p:nvSpPr>
          <p:cNvPr id="10" name="語音泡泡: 圓角矩形 9">
            <a:extLst>
              <a:ext uri="{FF2B5EF4-FFF2-40B4-BE49-F238E27FC236}">
                <a16:creationId xmlns:a16="http://schemas.microsoft.com/office/drawing/2014/main" id="{E631B8E7-A839-4073-93A6-A1FF6275391A}"/>
              </a:ext>
            </a:extLst>
          </p:cNvPr>
          <p:cNvSpPr/>
          <p:nvPr/>
        </p:nvSpPr>
        <p:spPr>
          <a:xfrm>
            <a:off x="6109895" y="3903638"/>
            <a:ext cx="1727767" cy="424162"/>
          </a:xfrm>
          <a:prstGeom prst="wedgeRoundRectCallout">
            <a:avLst>
              <a:gd name="adj1" fmla="val -33333"/>
              <a:gd name="adj2" fmla="val 74950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不如預期</a:t>
            </a:r>
          </a:p>
        </p:txBody>
      </p:sp>
      <p:sp>
        <p:nvSpPr>
          <p:cNvPr id="11" name="語音泡泡: 圓角矩形 10">
            <a:extLst>
              <a:ext uri="{FF2B5EF4-FFF2-40B4-BE49-F238E27FC236}">
                <a16:creationId xmlns:a16="http://schemas.microsoft.com/office/drawing/2014/main" id="{8B03F7F3-3DFA-4060-9711-10B7ABF05F07}"/>
              </a:ext>
            </a:extLst>
          </p:cNvPr>
          <p:cNvSpPr/>
          <p:nvPr/>
        </p:nvSpPr>
        <p:spPr>
          <a:xfrm>
            <a:off x="4200547" y="5805264"/>
            <a:ext cx="2164631" cy="454767"/>
          </a:xfrm>
          <a:prstGeom prst="wedgeRoundRectCallout">
            <a:avLst>
              <a:gd name="adj1" fmla="val -28372"/>
              <a:gd name="adj2" fmla="val 88081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事情的原因及感受</a:t>
            </a:r>
          </a:p>
        </p:txBody>
      </p:sp>
      <p:sp>
        <p:nvSpPr>
          <p:cNvPr id="13" name="語音泡泡: 圓角矩形 5">
            <a:extLst>
              <a:ext uri="{FF2B5EF4-FFF2-40B4-BE49-F238E27FC236}">
                <a16:creationId xmlns:a16="http://schemas.microsoft.com/office/drawing/2014/main" id="{7A3AC59B-E9D4-477F-82EF-45991995696B}"/>
              </a:ext>
            </a:extLst>
          </p:cNvPr>
          <p:cNvSpPr/>
          <p:nvPr/>
        </p:nvSpPr>
        <p:spPr>
          <a:xfrm>
            <a:off x="6698786" y="5805264"/>
            <a:ext cx="2079771" cy="431871"/>
          </a:xfrm>
          <a:prstGeom prst="wedgeRoundRectCallout">
            <a:avLst>
              <a:gd name="adj1" fmla="val -21525"/>
              <a:gd name="adj2" fmla="val 74950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0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面對並承擔後果</a:t>
            </a:r>
          </a:p>
        </p:txBody>
      </p:sp>
    </p:spTree>
    <p:extLst>
      <p:ext uri="{BB962C8B-B14F-4D97-AF65-F5344CB8AC3E}">
        <p14:creationId xmlns:p14="http://schemas.microsoft.com/office/powerpoint/2010/main" val="2050560099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1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情境籤</a:t>
            </a:r>
            <a:endParaRPr lang="zh-TW" altLang="en-US" sz="6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579296" cy="4525963"/>
          </a:xfrm>
        </p:spPr>
        <p:txBody>
          <a:bodyPr>
            <a:noAutofit/>
          </a:bodyPr>
          <a:lstStyle/>
          <a:p>
            <a:pPr marL="0" indent="0">
              <a:lnSpc>
                <a:spcPct val="120000"/>
              </a:lnSpc>
              <a:buNone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1.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如果我沒有完成作業，而第八節課被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老師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留下來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完成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， 我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2.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如果我的學習護照沒有完成，而假日要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來</a:t>
            </a:r>
            <a:endParaRPr lang="en-US" altLang="zh-TW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學校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留班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，我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3.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如果我考試作弊了，而被記警告，我會</a:t>
            </a:r>
            <a: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br>
              <a:rPr lang="en-US" altLang="zh-TW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4.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如果我沒付錢就拿了</a:t>
            </a: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711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的東西，而被送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進</a:t>
            </a:r>
            <a:endParaRPr lang="en-US" altLang="zh-TW" dirty="0" smtClean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20000"/>
              </a:lnSpc>
              <a:buNone/>
            </a:pP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en-US" altLang="zh-TW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警察局，我</a:t>
            </a:r>
            <a:r>
              <a:rPr lang="zh-TW" altLang="en-US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會</a:t>
            </a:r>
            <a:r>
              <a:rPr lang="en-US" altLang="zh-TW" dirty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……</a:t>
            </a:r>
            <a:endParaRPr lang="zh-TW" altLang="en-US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1979562960"/>
      </p:ext>
    </p:extLst>
  </p:cSld>
  <p:clrMapOvr>
    <a:masterClrMapping/>
  </p:clrMapOvr>
</p:sld>
</file>

<file path=ppt/slides/slide1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5.</a:t>
            </a:r>
            <a:r>
              <a:rPr lang="zh-TW" altLang="en-US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心情</a:t>
            </a:r>
            <a:r>
              <a:rPr lang="zh-TW" altLang="en-US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小</a:t>
            </a:r>
            <a:r>
              <a:rPr lang="zh-TW" altLang="en-US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語</a:t>
            </a:r>
            <a:endParaRPr lang="zh-TW" altLang="en-US" sz="6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/>
        <p:txBody>
          <a:bodyPr>
            <a:normAutofit fontScale="92500" lnSpcReduction="10000"/>
          </a:bodyPr>
          <a:lstStyle/>
          <a:p>
            <a:pPr>
              <a:buFont typeface="Wingdings" panose="05000000000000000000" pitchFamily="2" charset="2"/>
              <a:buChar char="l"/>
            </a:pP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發生了什麼事？ ＿＿＿＿＿＿＿＿＿＿＿＿＿＿＿＿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＿＿＿＿＿＿＿＿＿＿＿＿  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雖然我覺得＿＿＿＿＿＿＿＿＿＿＿＿＿＿＿＿＿＿＿＿＿＿＿＿＿＿＿＿＿＿＿</a:t>
            </a:r>
            <a:endParaRPr lang="en-US" altLang="zh-TW" sz="35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buFont typeface="Wingdings" panose="05000000000000000000" pitchFamily="2" charset="2"/>
              <a:buChar char="l"/>
            </a:pP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但是</a:t>
            </a:r>
            <a:r>
              <a:rPr lang="zh-TW" altLang="en-US" sz="3500" dirty="0">
                <a:latin typeface="標楷體" panose="03000509000000000000" pitchFamily="65" charset="-120"/>
                <a:ea typeface="標楷體" panose="03000509000000000000" pitchFamily="65" charset="-120"/>
              </a:rPr>
              <a:t>我</a:t>
            </a:r>
            <a:r>
              <a:rPr lang="zh-TW" altLang="en-US" sz="35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知道</a:t>
            </a: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＿＿＿＿＿＿＿＿＿＿＿＿＿＿＿＿＿＿＿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＿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lvl="0" indent="0">
              <a:buNone/>
            </a:pPr>
            <a:r>
              <a:rPr lang="zh-TW" altLang="en-US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 </a:t>
            </a: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</a:t>
            </a:r>
            <a:r>
              <a:rPr lang="zh-TW" altLang="en-US" sz="3500" dirty="0" smtClean="0">
                <a:solidFill>
                  <a:prstClr val="black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＿＿＿＿＿＿＿＿＿＿＿＿＿＿＿＿＿＿</a:t>
            </a:r>
            <a:endParaRPr lang="en-US" altLang="zh-TW" sz="3500" dirty="0">
              <a:solidFill>
                <a:prstClr val="black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24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          </a:t>
            </a:r>
            <a:endParaRPr lang="en-US" altLang="zh-TW" sz="24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r>
              <a:rPr lang="zh-TW" altLang="en-US" sz="3000" dirty="0" smtClean="0">
                <a:solidFill>
                  <a:srgbClr val="FF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範例：「當我作業沒完成被老師留下，雖然我覺得很生氣，但是我知道我還是得接受，並完成功課！」</a:t>
            </a:r>
            <a:endParaRPr lang="en-US" altLang="zh-TW" sz="3000" dirty="0">
              <a:solidFill>
                <a:srgbClr val="FF00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</p:spTree>
    <p:extLst>
      <p:ext uri="{BB962C8B-B14F-4D97-AF65-F5344CB8AC3E}">
        <p14:creationId xmlns:p14="http://schemas.microsoft.com/office/powerpoint/2010/main" val="3967354178"/>
      </p:ext>
    </p:extLst>
  </p:cSld>
  <p:clrMapOvr>
    <a:masterClrMapping/>
  </p:clrMapOvr>
</p:sld>
</file>

<file path=ppt/slides/slide1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79387"/>
          </a:xfrm>
        </p:spPr>
        <p:txBody>
          <a:bodyPr>
            <a:noAutofit/>
          </a:bodyPr>
          <a:lstStyle/>
          <a:p>
            <a:r>
              <a:rPr lang="en-US" altLang="zh-TW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6.</a:t>
            </a:r>
            <a:r>
              <a:rPr lang="zh-TW" altLang="en-US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行為</a:t>
            </a:r>
            <a:r>
              <a:rPr lang="zh-TW" altLang="en-US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檢核</a:t>
            </a:r>
            <a:r>
              <a:rPr lang="zh-TW" altLang="en-US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表</a:t>
            </a:r>
            <a:endParaRPr lang="zh-TW" altLang="en-US" sz="20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2702393354"/>
              </p:ext>
            </p:extLst>
          </p:nvPr>
        </p:nvGraphicFramePr>
        <p:xfrm>
          <a:off x="457200" y="1196752"/>
          <a:ext cx="8435280" cy="5400599"/>
        </p:xfrm>
        <a:graphic>
          <a:graphicData uri="http://schemas.openxmlformats.org/drawingml/2006/table">
            <a:tbl>
              <a:tblPr firstRow="1" bandRow="1">
                <a:tableStyleId>{F5AB1C69-6EDB-4FF4-983F-18BD219EF322}</a:tableStyleId>
              </a:tblPr>
              <a:tblGrid>
                <a:gridCol w="1191525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69757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5546178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555816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步驟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提示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1509889">
                <a:tc>
                  <a:txBody>
                    <a:bodyPr/>
                    <a:lstStyle/>
                    <a:p>
                      <a:r>
                        <a:rPr lang="zh-TW" altLang="en-US" sz="4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冷靜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□我能自己表現出冷靜行為。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/>
                      </a:r>
                      <a:b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□我能在老師提示下，表現出冷靜行為。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/>
                      </a:r>
                      <a:b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□我需要修正：＿＿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＿＿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＿＿＿＿＿。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  <a:tr h="1667447">
                <a:tc>
                  <a:txBody>
                    <a:bodyPr/>
                    <a:lstStyle/>
                    <a:p>
                      <a:r>
                        <a:rPr lang="zh-TW" altLang="en-US" sz="4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思當初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□我能自己思考當初問題的原因。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/>
                      </a:r>
                      <a:b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□我能在老師提示下，思考當初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問題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0" marR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的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原因。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/>
                      </a:r>
                      <a:b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□我需要修正：＿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＿＿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＿＿＿。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  <a:tr h="1667447">
                <a:tc>
                  <a:txBody>
                    <a:bodyPr/>
                    <a:lstStyle/>
                    <a:p>
                      <a:r>
                        <a:rPr lang="zh-TW" altLang="en-US" sz="4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擔後果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□我能承擔問題的結果。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/>
                      </a:r>
                      <a:b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□我能在老師的提示下，了解問題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的</a:t>
                      </a:r>
                      <a:endParaRPr lang="en-US" altLang="zh-TW" sz="2400" dirty="0" smtClean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en-US" altLang="zh-TW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原因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，並承擔結果。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/>
                      </a:r>
                      <a:b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</a:b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□我需要修正：＿＿＿＿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＿＿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＿＿。</a:t>
                      </a: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3"/>
                  </a:ext>
                </a:extLst>
              </a:tr>
            </a:tbl>
          </a:graphicData>
        </a:graphic>
      </p:graphicFrame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763688" y="2241916"/>
            <a:ext cx="1080000" cy="915556"/>
          </a:xfrm>
          <a:prstGeom prst="rect">
            <a:avLst/>
          </a:prstGeom>
        </p:spPr>
      </p:pic>
      <p:pic>
        <p:nvPicPr>
          <p:cNvPr id="6" name="圖片 5"/>
          <p:cNvPicPr/>
          <p:nvPr/>
        </p:nvPicPr>
        <p:blipFill>
          <a:blip r:embed="rId4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763688" y="3832397"/>
            <a:ext cx="1080000" cy="973832"/>
          </a:xfrm>
          <a:prstGeom prst="rect">
            <a:avLst/>
          </a:prstGeom>
        </p:spPr>
      </p:pic>
      <p:pic>
        <p:nvPicPr>
          <p:cNvPr id="9" name="圖片 8"/>
          <p:cNvPicPr/>
          <p:nvPr/>
        </p:nvPicPr>
        <p:blipFill rotWithShape="1">
          <a:blip r:embed="rId5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6" t="1430"/>
          <a:stretch/>
        </p:blipFill>
        <p:spPr bwMode="auto">
          <a:xfrm>
            <a:off x="1784783" y="5437822"/>
            <a:ext cx="1459865" cy="1043305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1135923109"/>
      </p:ext>
    </p:extLst>
  </p:cSld>
  <p:clrMapOvr>
    <a:masterClrMapping/>
  </p:clrMapOvr>
</p:sld>
</file>

<file path=ppt/slides/slide2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457200" y="274638"/>
            <a:ext cx="8229600" cy="1354162"/>
          </a:xfrm>
        </p:spPr>
        <p:txBody>
          <a:bodyPr>
            <a:normAutofit/>
          </a:bodyPr>
          <a:lstStyle/>
          <a:p>
            <a:r>
              <a:rPr lang="zh-TW" altLang="en-US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學生需求</a:t>
            </a:r>
            <a:r>
              <a:rPr lang="zh-TW" altLang="en-US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評估</a:t>
            </a:r>
            <a:r>
              <a:rPr lang="en-US" altLang="zh-TW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年級、教育安置型態、障礙類別、情緒行為問題或特殊需求</a:t>
            </a:r>
            <a:r>
              <a:rPr lang="en-US" altLang="zh-TW" sz="2200" b="1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…</a:t>
            </a:r>
            <a:endParaRPr lang="zh-TW" altLang="en-US" sz="2200" b="1" dirty="0"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700808"/>
            <a:ext cx="8229600" cy="4968552"/>
          </a:xfrm>
        </p:spPr>
        <p:txBody>
          <a:bodyPr>
            <a:normAutofit fontScale="77500" lnSpcReduction="20000"/>
          </a:bodyPr>
          <a:lstStyle/>
          <a:p>
            <a:r>
              <a:rPr lang="zh-TW" altLang="en-US" sz="46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學生能力現況及需求說明</a:t>
            </a:r>
            <a:r>
              <a:rPr lang="en-US" altLang="zh-TW" sz="46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zh-TW" altLang="en-US" sz="46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簡要說明</a:t>
            </a:r>
            <a:r>
              <a:rPr lang="en-US" altLang="zh-TW" sz="4600" b="1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 marL="0" indent="0">
              <a:lnSpc>
                <a:spcPct val="130000"/>
              </a:lnSpc>
              <a:buNone/>
            </a:pPr>
            <a:r>
              <a:rPr lang="zh-TW" altLang="en-US" sz="3300" dirty="0">
                <a:latin typeface="標楷體" panose="03000509000000000000" pitchFamily="65" charset="-120"/>
                <a:ea typeface="標楷體" panose="03000509000000000000" pitchFamily="65" charset="-120"/>
              </a:rPr>
              <a:t>年級：</a:t>
            </a:r>
            <a:r>
              <a:rPr lang="zh-TW" altLang="en-US" sz="33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七年級</a:t>
            </a:r>
            <a:r>
              <a:rPr lang="en-US" altLang="zh-TW" sz="33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3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300" dirty="0">
                <a:latin typeface="標楷體" panose="03000509000000000000" pitchFamily="65" charset="-120"/>
                <a:ea typeface="標楷體" panose="03000509000000000000" pitchFamily="65" charset="-120"/>
              </a:rPr>
              <a:t>教育安置型態：資源班</a:t>
            </a:r>
            <a:r>
              <a:rPr lang="en-US" altLang="zh-TW" sz="33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3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300" dirty="0">
                <a:latin typeface="標楷體" panose="03000509000000000000" pitchFamily="65" charset="-120"/>
                <a:ea typeface="標楷體" panose="03000509000000000000" pitchFamily="65" charset="-120"/>
              </a:rPr>
              <a:t>障別：學</a:t>
            </a:r>
            <a:r>
              <a:rPr lang="zh-TW" altLang="en-US" sz="33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障、</a:t>
            </a:r>
            <a:r>
              <a:rPr lang="zh-TW" altLang="en-US" sz="3300" dirty="0">
                <a:latin typeface="標楷體" panose="03000509000000000000" pitchFamily="65" charset="-120"/>
                <a:ea typeface="標楷體" panose="03000509000000000000" pitchFamily="65" charset="-120"/>
              </a:rPr>
              <a:t>自閉症</a:t>
            </a:r>
            <a:r>
              <a:rPr lang="en-US" altLang="zh-TW" sz="33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33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3300" dirty="0">
                <a:latin typeface="標楷體" panose="03000509000000000000" pitchFamily="65" charset="-120"/>
                <a:ea typeface="標楷體" panose="03000509000000000000" pitchFamily="65" charset="-120"/>
              </a:rPr>
              <a:t>行為問題與需求：受挫時會用哭泣宣洩、情緒失控</a:t>
            </a:r>
            <a:r>
              <a:rPr lang="zh-TW" altLang="en-US" sz="33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時</a:t>
            </a:r>
            <a:endParaRPr lang="en-US" altLang="zh-TW" sz="3300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lnSpc>
                <a:spcPct val="130000"/>
              </a:lnSpc>
              <a:buNone/>
            </a:pPr>
            <a:r>
              <a:rPr lang="zh-TW" altLang="en-US" sz="3300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大</a:t>
            </a:r>
            <a:r>
              <a:rPr lang="zh-TW" altLang="en-US" sz="3300" dirty="0">
                <a:latin typeface="標楷體" panose="03000509000000000000" pitchFamily="65" charset="-120"/>
                <a:ea typeface="標楷體" panose="03000509000000000000" pitchFamily="65" charset="-120"/>
              </a:rPr>
              <a:t>吼大叫、踹門拍桌子、陷入低沉情緒時間長，注意力難以被轉移，要花很多時間安撫。</a:t>
            </a: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8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r>
              <a:rPr lang="zh-TW" altLang="en-US" sz="2800" dirty="0">
                <a:latin typeface="標楷體" panose="03000509000000000000" pitchFamily="65" charset="-120"/>
                <a:ea typeface="標楷體" panose="03000509000000000000" pitchFamily="65" charset="-120"/>
              </a:rPr>
              <a:t>　　　　</a:t>
            </a:r>
            <a:r>
              <a:rPr lang="zh-TW" altLang="en-US" sz="4600" dirty="0">
                <a:solidFill>
                  <a:srgbClr val="C000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教導學生冷靜，並承擔問題後果。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/>
            </a:r>
            <a:b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</a:br>
            <a:endParaRPr lang="en-US" altLang="zh-TW" sz="2400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向右箭號 3"/>
          <p:cNvSpPr/>
          <p:nvPr/>
        </p:nvSpPr>
        <p:spPr>
          <a:xfrm>
            <a:off x="755576" y="5661248"/>
            <a:ext cx="648072" cy="432048"/>
          </a:xfrm>
          <a:prstGeom prst="rightArrow">
            <a:avLst/>
          </a:prstGeom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endParaRPr lang="zh-TW" altLang="en-US"/>
          </a:p>
        </p:txBody>
      </p:sp>
    </p:spTree>
    <p:extLst>
      <p:ext uri="{BB962C8B-B14F-4D97-AF65-F5344CB8AC3E}">
        <p14:creationId xmlns:p14="http://schemas.microsoft.com/office/powerpoint/2010/main" val="63591198"/>
      </p:ext>
    </p:extLst>
  </p:cSld>
  <p:clrMapOvr>
    <a:masterClrMapping/>
  </p:clrMapOvr>
</p:sld>
</file>

<file path=ppt/slides/slide3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/>
          <a:lstStyle/>
          <a:p>
            <a:r>
              <a:rPr lang="en-US" altLang="zh-TW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en-US" altLang="zh-TW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課堂</a:t>
            </a:r>
            <a:r>
              <a:rPr lang="zh-TW" altLang="en-US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公約</a:t>
            </a:r>
            <a:r>
              <a:rPr lang="en-US" altLang="zh-TW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增強</a:t>
            </a:r>
            <a:r>
              <a:rPr lang="zh-TW" altLang="en-US" dirty="0" smtClean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機制</a:t>
            </a:r>
            <a:endParaRPr lang="zh-TW" altLang="en-US" dirty="0">
              <a:solidFill>
                <a:srgbClr val="0000FF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3" name="內容版面配置區 2"/>
          <p:cNvSpPr>
            <a:spLocks noGrp="1"/>
          </p:cNvSpPr>
          <p:nvPr>
            <p:ph idx="1"/>
          </p:nvPr>
        </p:nvSpPr>
        <p:spPr>
          <a:xfrm>
            <a:off x="457200" y="1600200"/>
            <a:ext cx="8229600" cy="4853136"/>
          </a:xfrm>
        </p:spPr>
        <p:txBody>
          <a:bodyPr>
            <a:normAutofit fontScale="92500" lnSpcReduction="10000"/>
          </a:bodyPr>
          <a:lstStyle/>
          <a:p>
            <a:pPr>
              <a:lnSpc>
                <a:spcPct val="140000"/>
              </a:lnSpc>
            </a:pPr>
            <a:r>
              <a:rPr lang="zh-TW" altLang="en-US" sz="3900" dirty="0" smtClean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專心</a:t>
            </a:r>
            <a:r>
              <a:rPr lang="zh-TW" altLang="en-US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於課堂</a:t>
            </a:r>
            <a:r>
              <a:rPr lang="en-US" altLang="zh-TW" sz="3900" dirty="0" smtClean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en-US" altLang="zh-TW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zh-TW" altLang="en-US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舉手</a:t>
            </a:r>
            <a:r>
              <a:rPr lang="zh-TW" altLang="en-US" sz="3900" dirty="0" smtClean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等待</a:t>
            </a:r>
            <a:r>
              <a:rPr lang="zh-TW" altLang="en-US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回答</a:t>
            </a:r>
            <a:r>
              <a:rPr lang="en-US" altLang="zh-TW" sz="3900" dirty="0" smtClean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</a:t>
            </a:r>
            <a:r>
              <a:rPr lang="en-US" altLang="zh-TW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1</a:t>
            </a:r>
            <a:r>
              <a:rPr lang="zh-TW" altLang="en-US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en-US" altLang="zh-TW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</a:p>
          <a:p>
            <a:pPr>
              <a:lnSpc>
                <a:spcPct val="140000"/>
              </a:lnSpc>
            </a:pPr>
            <a:r>
              <a:rPr lang="zh-TW" altLang="en-US" sz="39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能參與情境演練</a:t>
            </a:r>
            <a:r>
              <a:rPr lang="en-US" altLang="zh-TW" sz="3900" dirty="0" smtClean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(1</a:t>
            </a:r>
            <a:r>
              <a:rPr lang="zh-TW" altLang="en-US" sz="3900" dirty="0" smtClean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分</a:t>
            </a:r>
            <a:r>
              <a:rPr lang="en-US" altLang="zh-TW" sz="3900" dirty="0" smtClean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)</a:t>
            </a:r>
            <a:endParaRPr lang="en-US" altLang="zh-TW" dirty="0">
              <a:solidFill>
                <a:srgbClr val="0066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遵守以上公約，有好表現時就會得到獎勵點數，如果表現不佳，老師會視個別情況抵銷點數。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課程結束時，會統計獎勵點數並依照團體綜合表現獎勵，點數可以兌換精美禮物。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>
              <a:buNone/>
            </a:pPr>
            <a:endParaRPr lang="zh-TW" altLang="en-US" dirty="0"/>
          </a:p>
        </p:txBody>
      </p:sp>
    </p:spTree>
    <p:extLst>
      <p:ext uri="{BB962C8B-B14F-4D97-AF65-F5344CB8AC3E}">
        <p14:creationId xmlns:p14="http://schemas.microsoft.com/office/powerpoint/2010/main" val="3210452885"/>
      </p:ext>
    </p:extLst>
  </p:cSld>
  <p:clrMapOvr>
    <a:masterClrMapping/>
  </p:clrMapOvr>
</p:sld>
</file>

<file path=ppt/slides/slide4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>
            <a:extLst>
              <a:ext uri="{FF2B5EF4-FFF2-40B4-BE49-F238E27FC236}">
                <a16:creationId xmlns:a16="http://schemas.microsoft.com/office/drawing/2014/main" id="{B8548645-C2A3-4007-BB78-0CCDD6345ED5}"/>
              </a:ext>
            </a:extLst>
          </p:cNvPr>
          <p:cNvSpPr>
            <a:spLocks noGrp="1"/>
          </p:cNvSpPr>
          <p:nvPr>
            <p:ph type="title"/>
          </p:nvPr>
        </p:nvSpPr>
        <p:spPr/>
        <p:txBody>
          <a:bodyPr>
            <a:normAutofit/>
          </a:bodyPr>
          <a:lstStyle/>
          <a:p>
            <a:r>
              <a:rPr lang="en-US" altLang="zh-TW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2</a:t>
            </a:r>
            <a:r>
              <a:rPr lang="en-US" altLang="zh-TW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.</a:t>
            </a:r>
            <a:r>
              <a:rPr lang="zh-TW" altLang="en-US" sz="6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引起</a:t>
            </a:r>
            <a:r>
              <a:rPr lang="zh-TW" altLang="en-US" sz="6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動機</a:t>
            </a:r>
            <a:r>
              <a:rPr lang="en-US" altLang="zh-TW" sz="30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-</a:t>
            </a:r>
            <a:r>
              <a:rPr lang="zh-TW" altLang="en-US" sz="3000" dirty="0" smtClean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遊戲</a:t>
            </a:r>
            <a:endParaRPr lang="zh-TW" altLang="en-US" sz="6000" dirty="0"/>
          </a:p>
        </p:txBody>
      </p:sp>
      <p:sp>
        <p:nvSpPr>
          <p:cNvPr id="3" name="內容版面配置區 2">
            <a:extLst>
              <a:ext uri="{FF2B5EF4-FFF2-40B4-BE49-F238E27FC236}">
                <a16:creationId xmlns:a16="http://schemas.microsoft.com/office/drawing/2014/main" id="{1C157FD3-682D-47F0-A57A-5D3BAA1369DF}"/>
              </a:ext>
            </a:extLst>
          </p:cNvPr>
          <p:cNvSpPr>
            <a:spLocks noGrp="1"/>
          </p:cNvSpPr>
          <p:nvPr>
            <p:ph idx="1"/>
          </p:nvPr>
        </p:nvSpPr>
        <p:spPr>
          <a:xfrm>
            <a:off x="683568" y="1540660"/>
            <a:ext cx="8147248" cy="4525963"/>
          </a:xfrm>
        </p:spPr>
        <p:txBody>
          <a:bodyPr/>
          <a:lstStyle/>
          <a:p>
            <a:pPr marL="0" indent="0" algn="ctr">
              <a:buNone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安排兩位老師與其他學生一起玩桌遊</a:t>
            </a:r>
            <a:r>
              <a:rPr lang="en-US" altLang="zh-TW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~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嗒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寶，並設定鈺兒老師為了贏得遊戲，</a:t>
            </a:r>
            <a:endParaRPr lang="en-US" altLang="zh-TW" dirty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ctr">
              <a:buNone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一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而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再、再</a:t>
            </a:r>
            <a:r>
              <a:rPr lang="zh-TW" altLang="en-US" dirty="0">
                <a:latin typeface="標楷體" panose="03000509000000000000" pitchFamily="65" charset="-120"/>
                <a:ea typeface="標楷體" panose="03000509000000000000" pitchFamily="65" charset="-120"/>
              </a:rPr>
              <a:t>而</a:t>
            </a: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三的作弊，</a:t>
            </a:r>
            <a:endParaRPr lang="en-US" altLang="zh-TW" dirty="0" smtClean="0"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 marL="0" indent="0" algn="ctr">
              <a:buNone/>
            </a:pPr>
            <a:r>
              <a:rPr lang="zh-TW" altLang="en-US" dirty="0" smtClean="0">
                <a:latin typeface="標楷體" panose="03000509000000000000" pitchFamily="65" charset="-120"/>
                <a:ea typeface="標楷體" panose="03000509000000000000" pitchFamily="65" charset="-120"/>
              </a:rPr>
              <a:t>進而被禁賽．．．</a:t>
            </a:r>
            <a:endParaRPr lang="zh-TW" altLang="en-US" dirty="0"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sp>
        <p:nvSpPr>
          <p:cNvPr id="4" name="AutoShape 2" descr="嗒寶- True Thinks Edu"/>
          <p:cNvSpPr>
            <a:spLocks noChangeAspect="1" noChangeArrowheads="1"/>
          </p:cNvSpPr>
          <p:nvPr/>
        </p:nvSpPr>
        <p:spPr bwMode="auto">
          <a:xfrm>
            <a:off x="155575" y="-144463"/>
            <a:ext cx="304800" cy="304801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  <p:txBody>
          <a:bodyPr vert="horz" wrap="square" lIns="91440" tIns="45720" rIns="91440" bIns="45720" numCol="1" anchor="t" anchorCtr="0" compatLnSpc="1">
            <a:prstTxWarp prst="textNoShape">
              <a:avLst/>
            </a:prstTxWarp>
          </a:bodyPr>
          <a:lstStyle/>
          <a:p>
            <a:endParaRPr lang="zh-TW" altLang="en-US"/>
          </a:p>
        </p:txBody>
      </p:sp>
      <p:pic>
        <p:nvPicPr>
          <p:cNvPr id="1030" name="Picture 6" descr="嗒寶- True Thinks Edu"/>
          <p:cNvPicPr>
            <a:picLocks noChangeAspect="1" noChangeArrowheads="1"/>
          </p:cNvPicPr>
          <p:nvPr/>
        </p:nvPicPr>
        <p:blipFill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/>
          <a:stretch>
            <a:fillRect/>
          </a:stretch>
        </p:blipFill>
        <p:spPr bwMode="auto">
          <a:xfrm>
            <a:off x="2627784" y="3746082"/>
            <a:ext cx="3091229" cy="3091229"/>
          </a:xfrm>
          <a:prstGeom prst="rect">
            <a:avLst/>
          </a:prstGeom>
          <a:noFill/>
          <a:extLst>
            <a:ext uri="{909E8E84-426E-40DD-AFC4-6F175D3DCCD1}">
              <a14:hiddenFill xmlns:a14="http://schemas.microsoft.com/office/drawing/2010/main">
                <a:solidFill>
                  <a:srgbClr val="FFFFFF"/>
                </a:solidFill>
              </a14:hiddenFill>
            </a:ext>
          </a:extLst>
        </p:spPr>
      </p:pic>
    </p:spTree>
    <p:extLst>
      <p:ext uri="{BB962C8B-B14F-4D97-AF65-F5344CB8AC3E}">
        <p14:creationId xmlns:p14="http://schemas.microsoft.com/office/powerpoint/2010/main" val="3032248457"/>
      </p:ext>
    </p:extLst>
  </p:cSld>
  <p:clrMapOvr>
    <a:masterClrMapping/>
  </p:clrMapOvr>
</p:sld>
</file>

<file path=ppt/slides/slide5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sz="7200" b="1" dirty="0" smtClean="0">
                <a:solidFill>
                  <a:srgbClr val="FF0000"/>
                </a:solidFill>
                <a:latin typeface="微軟正黑體 Light" panose="020B0304030504040204" pitchFamily="34" charset="-120"/>
                <a:ea typeface="微軟正黑體 Light" panose="020B0304030504040204" pitchFamily="34" charset="-120"/>
              </a:rPr>
              <a:t>靜</a:t>
            </a:r>
            <a:endParaRPr lang="zh-TW" altLang="en-US" sz="7200" b="1" dirty="0">
              <a:solidFill>
                <a:srgbClr val="FF0000"/>
              </a:solidFill>
              <a:latin typeface="微軟正黑體 Light" panose="020B0304030504040204" pitchFamily="34" charset="-120"/>
              <a:ea typeface="微軟正黑體 Light" panose="020B0304030504040204" pitchFamily="34" charset="-120"/>
            </a:endParaRPr>
          </a:p>
        </p:txBody>
      </p:sp>
      <p:pic>
        <p:nvPicPr>
          <p:cNvPr id="4" name="內容版面配置區 3"/>
          <p:cNvPicPr>
            <a:picLocks noGrp="1" noChangeAspect="1"/>
          </p:cNvPicPr>
          <p:nvPr>
            <p:ph idx="1"/>
          </p:nvPr>
        </p:nvPicPr>
        <p:blipFill>
          <a:blip r:embed="rId2"/>
          <a:stretch>
            <a:fillRect/>
          </a:stretch>
        </p:blipFill>
        <p:spPr>
          <a:xfrm>
            <a:off x="2339752" y="2204864"/>
            <a:ext cx="4680520" cy="3967849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424341885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6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328410" y="65167"/>
            <a:ext cx="8589640" cy="979387"/>
          </a:xfrm>
        </p:spPr>
        <p:txBody>
          <a:bodyPr>
            <a:noAutofit/>
          </a:bodyPr>
          <a:lstStyle/>
          <a:p>
            <a:r>
              <a:rPr lang="zh-TW" altLang="en-US" sz="5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遇到問題時我可以怎麼做？</a:t>
            </a:r>
            <a:endParaRPr lang="zh-TW" altLang="en-US" sz="1800" dirty="0">
              <a:solidFill>
                <a:srgbClr val="0000FF"/>
              </a:solidFill>
              <a:effectLst>
                <a:outerShdw blurRad="38100" dist="38100" dir="2700000" algn="tl">
                  <a:srgbClr val="000000">
                    <a:alpha val="43137"/>
                  </a:srgbClr>
                </a:outerShdw>
              </a:effectLst>
              <a:latin typeface="標楷體" panose="03000509000000000000" pitchFamily="65" charset="-120"/>
              <a:ea typeface="標楷體" panose="03000509000000000000" pitchFamily="65" charset="-120"/>
            </a:endParaRP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1159246375"/>
              </p:ext>
            </p:extLst>
          </p:nvPr>
        </p:nvGraphicFramePr>
        <p:xfrm>
          <a:off x="328410" y="1238210"/>
          <a:ext cx="8602608" cy="4942367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78808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25448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298352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61420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步驟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提示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2842177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4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靜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冷</a:t>
                      </a:r>
                      <a:endParaRPr lang="en-US" altLang="zh-TW" sz="36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36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靜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說明：</a:t>
                      </a:r>
                    </a:p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當你遇到問題時，你可以找</a:t>
                      </a:r>
                      <a:r>
                        <a:rPr lang="zh-TW" altLang="en-US" sz="2400" dirty="0">
                          <a:solidFill>
                            <a:srgbClr val="0000FF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方法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保持冷靜，讓你的心情平靜下來。</a:t>
                      </a:r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◎句型：</a:t>
                      </a:r>
                    </a:p>
                    <a:p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我可以 </a:t>
                      </a:r>
                      <a:r>
                        <a:rPr lang="zh-TW" altLang="en-US" sz="24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，讓心情平靜。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</a:p>
                    <a:p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我可以 </a:t>
                      </a:r>
                      <a:r>
                        <a:rPr lang="zh-TW" altLang="en-US" sz="24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去</a:t>
                      </a:r>
                      <a:r>
                        <a:rPr lang="zh-TW" altLang="en-US" sz="24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喝杯水 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，讓心情平靜。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</a:p>
                    <a:p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◎換你練習</a:t>
                      </a:r>
                    </a:p>
                    <a:p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我可以</a:t>
                      </a:r>
                      <a:r>
                        <a:rPr lang="zh-TW" altLang="en-US" sz="24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  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，讓心情平靜。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</a:p>
                    <a:p>
                      <a:endParaRPr lang="en-US" altLang="zh-TW" sz="18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0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1"/>
                  </a:ext>
                </a:extLst>
              </a:tr>
            </a:tbl>
          </a:graphicData>
        </a:graphic>
      </p:graphicFrame>
      <p:pic>
        <p:nvPicPr>
          <p:cNvPr id="3" name="圖片 2"/>
          <p:cNvPicPr>
            <a:picLocks noChangeAspect="1"/>
          </p:cNvPicPr>
          <p:nvPr/>
        </p:nvPicPr>
        <p:blipFill>
          <a:blip r:embed="rId3"/>
          <a:stretch>
            <a:fillRect/>
          </a:stretch>
        </p:blipFill>
        <p:spPr>
          <a:xfrm>
            <a:off x="1259632" y="3424882"/>
            <a:ext cx="1359063" cy="1152128"/>
          </a:xfrm>
          <a:prstGeom prst="rect">
            <a:avLst/>
          </a:prstGeom>
        </p:spPr>
      </p:pic>
      <p:sp>
        <p:nvSpPr>
          <p:cNvPr id="4" name="文字方塊 3"/>
          <p:cNvSpPr txBox="1"/>
          <p:nvPr/>
        </p:nvSpPr>
        <p:spPr>
          <a:xfrm>
            <a:off x="2195736" y="5677522"/>
            <a:ext cx="6355422" cy="1052596"/>
          </a:xfrm>
          <a:prstGeom prst="rect">
            <a:avLst/>
          </a:prstGeom>
        </p:spPr>
        <p:style>
          <a:lnRef idx="2">
            <a:schemeClr val="accent3"/>
          </a:lnRef>
          <a:fillRef idx="1">
            <a:schemeClr val="lt1"/>
          </a:fillRef>
          <a:effectRef idx="0">
            <a:schemeClr val="accent3"/>
          </a:effectRef>
          <a:fontRef idx="minor">
            <a:schemeClr val="dk1"/>
          </a:fontRef>
        </p:style>
        <p:txBody>
          <a:bodyPr wrap="square" rtlCol="0">
            <a:spAutoFit/>
          </a:bodyPr>
          <a:lstStyle/>
          <a:p>
            <a:pPr>
              <a:lnSpc>
                <a:spcPct val="130000"/>
              </a:lnSpc>
            </a:pPr>
            <a:r>
              <a:rPr lang="zh-TW" altLang="en-US" sz="2400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找輔導老師或喜歡的老師聊天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4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深呼吸</a:t>
            </a:r>
            <a:endParaRPr lang="en-US" altLang="zh-TW" sz="2400" dirty="0">
              <a:solidFill>
                <a:srgbClr val="006600"/>
              </a:solidFill>
              <a:latin typeface="標楷體" panose="03000509000000000000" pitchFamily="65" charset="-120"/>
              <a:ea typeface="標楷體" panose="03000509000000000000" pitchFamily="65" charset="-120"/>
            </a:endParaRPr>
          </a:p>
          <a:p>
            <a:pPr>
              <a:lnSpc>
                <a:spcPct val="130000"/>
              </a:lnSpc>
            </a:pPr>
            <a:r>
              <a:rPr lang="zh-TW" altLang="en-US" sz="24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去門口透透氣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400" dirty="0">
                <a:solidFill>
                  <a:srgbClr val="0000FF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趴在桌上休息</a:t>
            </a:r>
            <a:r>
              <a:rPr lang="en-US" altLang="zh-TW" sz="2400" dirty="0">
                <a:latin typeface="標楷體" panose="03000509000000000000" pitchFamily="65" charset="-120"/>
                <a:ea typeface="標楷體" panose="03000509000000000000" pitchFamily="65" charset="-120"/>
              </a:rPr>
              <a:t>/</a:t>
            </a:r>
            <a:r>
              <a:rPr lang="zh-TW" altLang="en-US" sz="2400" dirty="0">
                <a:solidFill>
                  <a:srgbClr val="006600"/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去操場走走散步</a:t>
            </a:r>
          </a:p>
        </p:txBody>
      </p:sp>
      <p:sp>
        <p:nvSpPr>
          <p:cNvPr id="6" name="語音泡泡: 圓角矩形 5">
            <a:extLst>
              <a:ext uri="{FF2B5EF4-FFF2-40B4-BE49-F238E27FC236}">
                <a16:creationId xmlns:a16="http://schemas.microsoft.com/office/drawing/2014/main" id="{6E73470A-0054-4743-BC08-38825F0918D9}"/>
              </a:ext>
            </a:extLst>
          </p:cNvPr>
          <p:cNvSpPr/>
          <p:nvPr/>
        </p:nvSpPr>
        <p:spPr>
          <a:xfrm>
            <a:off x="4067944" y="3140968"/>
            <a:ext cx="2376264" cy="499938"/>
          </a:xfrm>
          <a:prstGeom prst="wedgeRoundRectCallout">
            <a:avLst>
              <a:gd name="adj1" fmla="val -16398"/>
              <a:gd name="adj2" fmla="val 86452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轉移注意力方法</a:t>
            </a:r>
          </a:p>
        </p:txBody>
      </p:sp>
    </p:spTree>
    <p:extLst>
      <p:ext uri="{BB962C8B-B14F-4D97-AF65-F5344CB8AC3E}">
        <p14:creationId xmlns:p14="http://schemas.microsoft.com/office/powerpoint/2010/main" val="3516398386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4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4" grpId="0" animBg="1"/>
    </p:bldLst>
  </p:timing>
</p:sld>
</file>

<file path=ppt/slides/slide7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sz="7200" b="1" dirty="0">
                <a:solidFill>
                  <a:srgbClr val="FF0000"/>
                </a:solidFill>
                <a:latin typeface="微軟正黑體 Light" panose="020B0304030504040204" pitchFamily="34" charset="-120"/>
                <a:ea typeface="微軟正黑體 Light" panose="020B0304030504040204" pitchFamily="34" charset="-120"/>
              </a:rPr>
              <a:t>思</a:t>
            </a:r>
          </a:p>
        </p:txBody>
      </p:sp>
      <p:pic>
        <p:nvPicPr>
          <p:cNvPr id="5" name="內容版面配置區 4"/>
          <p:cNvPicPr>
            <a:picLocks noGrp="1"/>
          </p:cNvPicPr>
          <p:nvPr>
            <p:ph idx="1"/>
          </p:nvPr>
        </p:nvPicPr>
        <p:blipFill>
          <a:blip r:embed="rId2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2195736" y="1844824"/>
            <a:ext cx="5112568" cy="4392488"/>
          </a:xfrm>
          <a:prstGeom prst="rect">
            <a:avLst/>
          </a:prstGeom>
        </p:spPr>
      </p:pic>
    </p:spTree>
    <p:extLst>
      <p:ext uri="{BB962C8B-B14F-4D97-AF65-F5344CB8AC3E}">
        <p14:creationId xmlns:p14="http://schemas.microsoft.com/office/powerpoint/2010/main" val="3749673640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slides/slide8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>
          <a:xfrm>
            <a:off x="539552" y="188640"/>
            <a:ext cx="8229600" cy="979387"/>
          </a:xfrm>
        </p:spPr>
        <p:txBody>
          <a:bodyPr>
            <a:noAutofit/>
          </a:bodyPr>
          <a:lstStyle/>
          <a:p>
            <a:r>
              <a:rPr lang="zh-TW" altLang="en-US" sz="5400" dirty="0">
                <a:solidFill>
                  <a:srgbClr val="0000FF"/>
                </a:solidFill>
                <a:effectLst>
                  <a:outerShdw blurRad="38100" dist="38100" dir="2700000" algn="tl">
                    <a:srgbClr val="000000">
                      <a:alpha val="43137"/>
                    </a:srgbClr>
                  </a:outerShdw>
                </a:effectLst>
                <a:latin typeface="標楷體" panose="03000509000000000000" pitchFamily="65" charset="-120"/>
                <a:ea typeface="標楷體" panose="03000509000000000000" pitchFamily="65" charset="-120"/>
              </a:rPr>
              <a:t>遇到問題時我可以怎麼做？</a:t>
            </a:r>
          </a:p>
        </p:txBody>
      </p:sp>
      <p:graphicFrame>
        <p:nvGraphicFramePr>
          <p:cNvPr id="5" name="內容版面配置區 4"/>
          <p:cNvGraphicFramePr>
            <a:graphicFrameLocks noGrp="1"/>
          </p:cNvGraphicFramePr>
          <p:nvPr>
            <p:ph idx="1"/>
            <p:extLst>
              <p:ext uri="{D42A27DB-BD31-4B8C-83A1-F6EECF244321}">
                <p14:modId xmlns:p14="http://schemas.microsoft.com/office/powerpoint/2010/main" val="306411209"/>
              </p:ext>
            </p:extLst>
          </p:nvPr>
        </p:nvGraphicFramePr>
        <p:xfrm>
          <a:off x="369877" y="1184254"/>
          <a:ext cx="8568949" cy="5557114"/>
        </p:xfrm>
        <a:graphic>
          <a:graphicData uri="http://schemas.openxmlformats.org/drawingml/2006/table">
            <a:tbl>
              <a:tblPr firstRow="1" bandRow="1">
                <a:tableStyleId>{21E4AEA4-8DFA-4A89-87EB-49C32662AFE0}</a:tableStyleId>
              </a:tblPr>
              <a:tblGrid>
                <a:gridCol w="824749">
                  <a:extLst>
                    <a:ext uri="{9D8B030D-6E8A-4147-A177-3AD203B41FA5}">
                      <a16:colId xmlns:a16="http://schemas.microsoft.com/office/drawing/2014/main" val="20000"/>
                    </a:ext>
                  </a:extLst>
                </a:gridCol>
                <a:gridCol w="1407497">
                  <a:extLst>
                    <a:ext uri="{9D8B030D-6E8A-4147-A177-3AD203B41FA5}">
                      <a16:colId xmlns:a16="http://schemas.microsoft.com/office/drawing/2014/main" val="20001"/>
                    </a:ext>
                  </a:extLst>
                </a:gridCol>
                <a:gridCol w="6336703">
                  <a:extLst>
                    <a:ext uri="{9D8B030D-6E8A-4147-A177-3AD203B41FA5}">
                      <a16:colId xmlns:a16="http://schemas.microsoft.com/office/drawing/2014/main" val="20002"/>
                    </a:ext>
                  </a:extLst>
                </a:gridCol>
              </a:tblGrid>
              <a:tr h="967812"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步驟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提示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28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</a:t>
                      </a:r>
                    </a:p>
                  </a:txBody>
                  <a:tcPr anchor="ctr"/>
                </a:tc>
                <a:extLst>
                  <a:ext uri="{0D108BD9-81ED-4DB2-BD59-A6C34878D82A}">
                    <a16:rowId xmlns:a16="http://schemas.microsoft.com/office/drawing/2014/main" val="10000"/>
                  </a:ext>
                </a:extLst>
              </a:tr>
              <a:tr h="4589302">
                <a:tc>
                  <a:txBody>
                    <a:bodyPr/>
                    <a:lstStyle/>
                    <a:p>
                      <a:r>
                        <a:rPr lang="zh-TW" altLang="en-US" sz="4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</a:t>
                      </a:r>
                    </a:p>
                  </a:txBody>
                  <a:tcPr anchor="ctr"/>
                </a:tc>
                <a:tc>
                  <a:txBody>
                    <a:bodyPr/>
                    <a:lstStyle/>
                    <a:p>
                      <a:pPr algn="ctr"/>
                      <a:r>
                        <a:rPr lang="zh-TW" altLang="en-US" sz="36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</a:t>
                      </a:r>
                      <a:endParaRPr lang="en-US" altLang="zh-TW" sz="36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36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當</a:t>
                      </a:r>
                      <a:endParaRPr lang="en-US" altLang="zh-TW" sz="36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algn="ctr"/>
                      <a:r>
                        <a:rPr lang="zh-TW" altLang="en-US" sz="36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初</a:t>
                      </a:r>
                    </a:p>
                  </a:txBody>
                  <a:tcPr/>
                </a:tc>
                <a:tc>
                  <a:txBody>
                    <a:bodyPr/>
                    <a:lstStyle/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說明：</a:t>
                      </a:r>
                    </a:p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思考當初選擇的</a:t>
                      </a:r>
                      <a:r>
                        <a:rPr lang="zh-TW" altLang="en-US" sz="2400" dirty="0">
                          <a:solidFill>
                            <a:srgbClr val="00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原因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及</a:t>
                      </a:r>
                      <a:r>
                        <a:rPr lang="zh-TW" altLang="en-US" sz="2400" dirty="0">
                          <a:solidFill>
                            <a:srgbClr val="006600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結果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。</a:t>
                      </a:r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zh-TW" altLang="en-US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◎句型：</a:t>
                      </a:r>
                    </a:p>
                    <a:p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『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當初</a:t>
                      </a:r>
                      <a:r>
                        <a:rPr lang="zh-TW" altLang="en-US" sz="24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，結果</a:t>
                      </a:r>
                      <a:r>
                        <a:rPr lang="zh-TW" altLang="en-US" sz="2400" u="sng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</a:t>
                      </a:r>
                      <a:r>
                        <a:rPr lang="zh-TW" altLang="en-US" sz="2400" u="sng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     </a:t>
                      </a:r>
                      <a:r>
                        <a:rPr lang="zh-TW" altLang="en-US" sz="2400" dirty="0" smtClean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 </a:t>
                      </a: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。</a:t>
                      </a:r>
                      <a:r>
                        <a:rPr lang="en-US" altLang="zh-TW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』</a:t>
                      </a:r>
                    </a:p>
                    <a:p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400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『當初</a:t>
                      </a:r>
                      <a:r>
                        <a:rPr lang="zh-TW" altLang="zh-TW" sz="2400" u="sng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鈺</a:t>
                      </a:r>
                      <a:r>
                        <a:rPr lang="zh-TW" altLang="zh-TW" sz="2400" u="sng" kern="120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兒</a:t>
                      </a:r>
                      <a:r>
                        <a:rPr lang="zh-TW" altLang="en-US" sz="2400" u="sng" kern="120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老師</a:t>
                      </a:r>
                      <a:r>
                        <a:rPr lang="zh-TW" altLang="zh-TW" sz="2400" u="sng" kern="120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不</a:t>
                      </a:r>
                      <a:r>
                        <a:rPr lang="zh-TW" altLang="zh-TW" sz="2400" u="sng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遵守規則</a:t>
                      </a:r>
                      <a:r>
                        <a:rPr lang="zh-TW" altLang="zh-TW" sz="2400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，結果</a:t>
                      </a:r>
                      <a:r>
                        <a:rPr lang="zh-TW" altLang="zh-TW" sz="2400" u="sng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不能</a:t>
                      </a:r>
                      <a:r>
                        <a:rPr lang="zh-TW" altLang="zh-TW" sz="2400" u="sng" kern="120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參與</a:t>
                      </a:r>
                      <a:endParaRPr lang="en-US" altLang="zh-TW" sz="2400" u="sng" kern="1200" dirty="0" smtClean="0">
                        <a:solidFill>
                          <a:schemeClr val="dk1"/>
                        </a:solidFill>
                        <a:latin typeface="標楷體" panose="03000509000000000000" pitchFamily="65" charset="-120"/>
                        <a:ea typeface="標楷體" panose="03000509000000000000" pitchFamily="65" charset="-120"/>
                        <a:cs typeface="+mn-cs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400" u="sng" kern="120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下</a:t>
                      </a:r>
                      <a:r>
                        <a:rPr lang="zh-TW" altLang="zh-TW" sz="2400" u="sng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一場遊戲</a:t>
                      </a:r>
                      <a:r>
                        <a:rPr lang="zh-TW" altLang="zh-TW" sz="2400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。』</a:t>
                      </a:r>
                    </a:p>
                    <a:p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en-US" sz="2400" dirty="0">
                          <a:latin typeface="標楷體" panose="03000509000000000000" pitchFamily="65" charset="-120"/>
                          <a:ea typeface="標楷體" panose="03000509000000000000" pitchFamily="65" charset="-120"/>
                        </a:rPr>
                        <a:t>◎換你練習</a:t>
                      </a:r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  <a:p>
                      <a:pPr marL="0" marR="0" lvl="0" indent="0" algn="l" defTabSz="914400" rtl="0" eaLnBrk="1" fontAlgn="auto" latinLnBrk="0" hangingPunct="1">
                        <a:lnSpc>
                          <a:spcPct val="100000"/>
                        </a:lnSpc>
                        <a:spcBef>
                          <a:spcPts val="0"/>
                        </a:spcBef>
                        <a:spcAft>
                          <a:spcPts val="0"/>
                        </a:spcAft>
                        <a:buClrTx/>
                        <a:buSzTx/>
                        <a:buFontTx/>
                        <a:buNone/>
                        <a:tabLst/>
                        <a:defRPr/>
                      </a:pPr>
                      <a:r>
                        <a:rPr lang="zh-TW" altLang="zh-TW" sz="2400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『當初</a:t>
                      </a:r>
                      <a:r>
                        <a:rPr lang="zh-TW" altLang="zh-TW" sz="2400" u="sng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 </a:t>
                      </a:r>
                      <a:r>
                        <a:rPr lang="en-US" altLang="zh-TW" sz="2400" u="sng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   </a:t>
                      </a:r>
                      <a:r>
                        <a:rPr lang="zh-TW" altLang="en-US" sz="2400" u="sng" kern="120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  </a:t>
                      </a:r>
                      <a:r>
                        <a:rPr lang="en-US" altLang="zh-TW" sz="2400" u="sng" kern="120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 </a:t>
                      </a:r>
                      <a:r>
                        <a:rPr lang="zh-TW" altLang="zh-TW" sz="2400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，結果</a:t>
                      </a:r>
                      <a:r>
                        <a:rPr lang="zh-TW" altLang="zh-TW" sz="2400" u="sng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 </a:t>
                      </a:r>
                      <a:r>
                        <a:rPr lang="en-US" altLang="zh-TW" sz="2400" u="sng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  </a:t>
                      </a:r>
                      <a:r>
                        <a:rPr lang="zh-TW" altLang="en-US" sz="2400" u="sng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         </a:t>
                      </a:r>
                      <a:r>
                        <a:rPr lang="en-US" altLang="zh-TW" sz="2400" u="sng" kern="1200" dirty="0" smtClean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  </a:t>
                      </a:r>
                      <a:r>
                        <a:rPr lang="zh-TW" altLang="zh-TW" sz="2400" kern="1200" dirty="0">
                          <a:solidFill>
                            <a:schemeClr val="dk1"/>
                          </a:solidFill>
                          <a:latin typeface="標楷體" panose="03000509000000000000" pitchFamily="65" charset="-120"/>
                          <a:ea typeface="標楷體" panose="03000509000000000000" pitchFamily="65" charset="-120"/>
                          <a:cs typeface="+mn-cs"/>
                        </a:rPr>
                        <a:t>。』</a:t>
                      </a:r>
                      <a:endParaRPr lang="en-US" altLang="zh-TW" sz="2400" dirty="0">
                        <a:latin typeface="標楷體" panose="03000509000000000000" pitchFamily="65" charset="-120"/>
                        <a:ea typeface="標楷體" panose="03000509000000000000" pitchFamily="65" charset="-120"/>
                      </a:endParaRPr>
                    </a:p>
                  </a:txBody>
                  <a:tcPr/>
                </a:tc>
                <a:extLst>
                  <a:ext uri="{0D108BD9-81ED-4DB2-BD59-A6C34878D82A}">
                    <a16:rowId xmlns:a16="http://schemas.microsoft.com/office/drawing/2014/main" val="10002"/>
                  </a:ext>
                </a:extLst>
              </a:tr>
            </a:tbl>
          </a:graphicData>
        </a:graphic>
      </p:graphicFrame>
      <p:pic>
        <p:nvPicPr>
          <p:cNvPr id="6" name="圖片 5"/>
          <p:cNvPicPr/>
          <p:nvPr/>
        </p:nvPicPr>
        <p:blipFill>
          <a:blip r:embed="rId3" cstate="print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tretch>
            <a:fillRect/>
          </a:stretch>
        </p:blipFill>
        <p:spPr>
          <a:xfrm>
            <a:off x="1115616" y="4221088"/>
            <a:ext cx="1296144" cy="1296144"/>
          </a:xfrm>
          <a:prstGeom prst="rect">
            <a:avLst/>
          </a:prstGeom>
        </p:spPr>
      </p:pic>
      <p:sp>
        <p:nvSpPr>
          <p:cNvPr id="9" name="語音泡泡: 圓角矩形 8">
            <a:extLst>
              <a:ext uri="{FF2B5EF4-FFF2-40B4-BE49-F238E27FC236}">
                <a16:creationId xmlns:a16="http://schemas.microsoft.com/office/drawing/2014/main" id="{E6EE9D44-AB19-415F-8FAF-D1CD4A5480B0}"/>
              </a:ext>
            </a:extLst>
          </p:cNvPr>
          <p:cNvSpPr/>
          <p:nvPr/>
        </p:nvSpPr>
        <p:spPr>
          <a:xfrm>
            <a:off x="3851920" y="3252733"/>
            <a:ext cx="1224136" cy="432048"/>
          </a:xfrm>
          <a:prstGeom prst="wedgeRoundRectCallout">
            <a:avLst>
              <a:gd name="adj1" fmla="val -21525"/>
              <a:gd name="adj2" fmla="val 74950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原因</a:t>
            </a:r>
          </a:p>
        </p:txBody>
      </p:sp>
      <p:sp>
        <p:nvSpPr>
          <p:cNvPr id="10" name="語音泡泡: 圓角矩形 9">
            <a:extLst>
              <a:ext uri="{FF2B5EF4-FFF2-40B4-BE49-F238E27FC236}">
                <a16:creationId xmlns:a16="http://schemas.microsoft.com/office/drawing/2014/main" id="{0D6B6622-5377-4ADE-8DAD-ECFD25A19467}"/>
              </a:ext>
            </a:extLst>
          </p:cNvPr>
          <p:cNvSpPr/>
          <p:nvPr/>
        </p:nvSpPr>
        <p:spPr>
          <a:xfrm>
            <a:off x="5940152" y="3252733"/>
            <a:ext cx="1584176" cy="432048"/>
          </a:xfrm>
          <a:prstGeom prst="wedgeRoundRectCallout">
            <a:avLst>
              <a:gd name="adj1" fmla="val -21525"/>
              <a:gd name="adj2" fmla="val 74950"/>
              <a:gd name="adj3" fmla="val 16667"/>
            </a:avLst>
          </a:prstGeom>
          <a:solidFill>
            <a:srgbClr val="FFFF00"/>
          </a:solidFill>
          <a:ln>
            <a:noFill/>
          </a:ln>
        </p:spPr>
        <p:style>
          <a:lnRef idx="2">
            <a:schemeClr val="accent1">
              <a:shade val="50000"/>
            </a:schemeClr>
          </a:lnRef>
          <a:fillRef idx="1">
            <a:schemeClr val="accent1"/>
          </a:fillRef>
          <a:effectRef idx="0">
            <a:schemeClr val="accent1"/>
          </a:effectRef>
          <a:fontRef idx="minor">
            <a:schemeClr val="lt1"/>
          </a:fontRef>
        </p:style>
        <p:txBody>
          <a:bodyPr rtlCol="0" anchor="ctr"/>
          <a:lstStyle/>
          <a:p>
            <a:pPr algn="ctr"/>
            <a:r>
              <a:rPr lang="zh-TW" altLang="en-US" sz="2400" dirty="0">
                <a:solidFill>
                  <a:schemeClr val="tx2">
                    <a:lumMod val="75000"/>
                  </a:schemeClr>
                </a:solidFill>
                <a:latin typeface="標楷體" panose="03000509000000000000" pitchFamily="65" charset="-120"/>
                <a:ea typeface="標楷體" panose="03000509000000000000" pitchFamily="65" charset="-120"/>
              </a:rPr>
              <a:t>不如預期</a:t>
            </a:r>
          </a:p>
        </p:txBody>
      </p:sp>
    </p:spTree>
    <p:extLst>
      <p:ext uri="{BB962C8B-B14F-4D97-AF65-F5344CB8AC3E}">
        <p14:creationId xmlns:p14="http://schemas.microsoft.com/office/powerpoint/2010/main" val="1414377251"/>
      </p:ext>
    </p:extLst>
  </p:cSld>
  <p:clrMapOvr>
    <a:masterClrMapping/>
  </p:clrMapOvr>
  <p:timing>
    <p:tnLst>
      <p:par>
        <p:cTn id="1" dur="indefinite" restart="never" nodeType="tmRoot"/>
      </p:par>
    </p:tnLst>
  </p:timing>
</p:sld>
</file>

<file path=ppt/slides/slide9.xml><?xml version="1.0" encoding="utf-8"?>
<p:sld xmlns:a="http://schemas.openxmlformats.org/drawingml/2006/main" xmlns:r="http://schemas.openxmlformats.org/officeDocument/2006/relationships" xmlns:p="http://schemas.openxmlformats.org/presentationml/2006/main">
  <p:cSld>
    <p:spTree>
      <p:nvGrpSpPr>
        <p:cNvPr id="1" name=""/>
        <p:cNvGrpSpPr/>
        <p:nvPr/>
      </p:nvGrpSpPr>
      <p:grpSpPr>
        <a:xfrm>
          <a:off x="0" y="0"/>
          <a:ext cx="0" cy="0"/>
          <a:chOff x="0" y="0"/>
          <a:chExt cx="0" cy="0"/>
        </a:xfrm>
      </p:grpSpPr>
      <p:sp>
        <p:nvSpPr>
          <p:cNvPr id="2" name="標題 1"/>
          <p:cNvSpPr>
            <a:spLocks noGrp="1"/>
          </p:cNvSpPr>
          <p:nvPr>
            <p:ph type="title"/>
          </p:nvPr>
        </p:nvSpPr>
        <p:spPr/>
        <p:txBody>
          <a:bodyPr>
            <a:noAutofit/>
          </a:bodyPr>
          <a:lstStyle/>
          <a:p>
            <a:r>
              <a:rPr lang="zh-TW" altLang="en-US" sz="7200" b="1" dirty="0">
                <a:solidFill>
                  <a:srgbClr val="FF0000"/>
                </a:solidFill>
                <a:latin typeface="微軟正黑體 Light" panose="020B0304030504040204" pitchFamily="34" charset="-120"/>
                <a:ea typeface="微軟正黑體 Light" panose="020B0304030504040204" pitchFamily="34" charset="-120"/>
              </a:rPr>
              <a:t>果</a:t>
            </a:r>
          </a:p>
        </p:txBody>
      </p:sp>
      <p:pic>
        <p:nvPicPr>
          <p:cNvPr id="4" name="內容版面配置區 3"/>
          <p:cNvPicPr>
            <a:picLocks noGrp="1"/>
          </p:cNvPicPr>
          <p:nvPr>
            <p:ph idx="1"/>
          </p:nvPr>
        </p:nvPicPr>
        <p:blipFill rotWithShape="1">
          <a:blip r:embed="rId2">
            <a:extLst>
              <a:ext uri="{28A0092B-C50C-407E-A947-70E740481C1C}">
                <a14:useLocalDpi xmlns:a14="http://schemas.microsoft.com/office/drawing/2010/main" val="0"/>
              </a:ext>
            </a:extLst>
          </a:blip>
          <a:srcRect l="17886" t="1430"/>
          <a:stretch/>
        </p:blipFill>
        <p:spPr bwMode="auto">
          <a:xfrm>
            <a:off x="1187624" y="1772816"/>
            <a:ext cx="6408712" cy="4104456"/>
          </a:xfrm>
          <a:prstGeom prst="rect">
            <a:avLst/>
          </a:prstGeom>
          <a:ln>
            <a:noFill/>
          </a:ln>
          <a:extLst>
            <a:ext uri="{53640926-AAD7-44D8-BBD7-CCE9431645EC}">
              <a14:shadowObscured xmlns:a14="http://schemas.microsoft.com/office/drawing/2010/main"/>
            </a:ext>
          </a:extLst>
        </p:spPr>
      </p:pic>
    </p:spTree>
    <p:extLst>
      <p:ext uri="{BB962C8B-B14F-4D97-AF65-F5344CB8AC3E}">
        <p14:creationId xmlns:p14="http://schemas.microsoft.com/office/powerpoint/2010/main" val="865437502"/>
      </p:ext>
    </p:extLst>
  </p:cSld>
  <p:clrMapOvr>
    <a:masterClrMapping/>
  </p:clrMapOvr>
  <p:timing>
    <p:tnLst>
      <p:par>
        <p:cTn id="1" dur="indefinite" restart="never" nodeType="tmRoot">
          <p:childTnLst>
            <p:seq concurrent="1" nextAc="seek">
              <p:cTn id="2" dur="indefinite" nodeType="mainSeq">
                <p:childTnLst>
                  <p:par>
                    <p:cTn id="3" fill="hold">
                      <p:stCondLst>
                        <p:cond delay="indefinite"/>
                      </p:stCondLst>
                      <p:childTnLst>
                        <p:par>
                          <p:cTn id="4" fill="hold">
                            <p:stCondLst>
                              <p:cond delay="0"/>
                            </p:stCondLst>
                            <p:childTnLst>
                              <p:par>
                                <p:cTn id="5" presetID="1" presetClass="entr" presetSubtype="0" fill="hold" grpId="0" nodeType="clickEffect">
                                  <p:stCondLst>
                                    <p:cond delay="0"/>
                                  </p:stCondLst>
                                  <p:childTnLst>
                                    <p:set>
                                      <p:cBhvr>
                                        <p:cTn id="6" dur="1" fill="hold">
                                          <p:stCondLst>
                                            <p:cond delay="0"/>
                                          </p:stCondLst>
                                        </p:cTn>
                                        <p:tgtEl>
                                          <p:spTgt spid="2"/>
                                        </p:tgtEl>
                                        <p:attrNameLst>
                                          <p:attrName>style.visibility</p:attrName>
                                        </p:attrNameLst>
                                      </p:cBhvr>
                                      <p:to>
                                        <p:strVal val="visible"/>
                                      </p:to>
                                    </p:set>
                                  </p:childTnLst>
                                </p:cTn>
                              </p:par>
                            </p:childTnLst>
                          </p:cTn>
                        </p:par>
                      </p:childTnLst>
                    </p:cTn>
                  </p:par>
                </p:childTnLst>
              </p:cTn>
              <p:prevCondLst>
                <p:cond evt="onPrev" delay="0">
                  <p:tgtEl>
                    <p:sldTgt/>
                  </p:tgtEl>
                </p:cond>
              </p:prevCondLst>
              <p:nextCondLst>
                <p:cond evt="onNext" delay="0">
                  <p:tgtEl>
                    <p:sldTgt/>
                  </p:tgtEl>
                </p:cond>
              </p:nextCondLst>
            </p:seq>
          </p:childTnLst>
        </p:cTn>
      </p:par>
    </p:tnLst>
    <p:bldLst>
      <p:bldP spid="2" grpId="0"/>
    </p:bldLst>
  </p:timing>
</p:sld>
</file>

<file path=ppt/theme/theme1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1F497D"/>
      </a:dk2>
      <a:lt2>
        <a:srgbClr val="EEECE1"/>
      </a:lt2>
      <a:accent1>
        <a:srgbClr val="4F81BD"/>
      </a:accent1>
      <a:accent2>
        <a:srgbClr val="C0504D"/>
      </a:accent2>
      <a:accent3>
        <a:srgbClr val="9BBB59"/>
      </a:accent3>
      <a:accent4>
        <a:srgbClr val="8064A2"/>
      </a:accent4>
      <a:accent5>
        <a:srgbClr val="4BACC6"/>
      </a:accent5>
      <a:accent6>
        <a:srgbClr val="F79646"/>
      </a:accent6>
      <a:hlink>
        <a:srgbClr val="0000FF"/>
      </a:hlink>
      <a:folHlink>
        <a:srgbClr val="800080"/>
      </a:folHlink>
    </a:clrScheme>
    <a:fontScheme name="Office">
      <a:maj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tint val="50000"/>
                <a:satMod val="300000"/>
              </a:schemeClr>
            </a:gs>
            <a:gs pos="35000">
              <a:schemeClr val="phClr">
                <a:tint val="37000"/>
                <a:satMod val="300000"/>
              </a:schemeClr>
            </a:gs>
            <a:gs pos="100000">
              <a:schemeClr val="phClr">
                <a:tint val="15000"/>
                <a:satMod val="350000"/>
              </a:schemeClr>
            </a:gs>
          </a:gsLst>
          <a:lin ang="16200000" scaled="1"/>
        </a:gradFill>
        <a:gradFill rotWithShape="1">
          <a:gsLst>
            <a:gs pos="0">
              <a:schemeClr val="phClr">
                <a:shade val="51000"/>
                <a:satMod val="130000"/>
              </a:schemeClr>
            </a:gs>
            <a:gs pos="80000">
              <a:schemeClr val="phClr">
                <a:shade val="93000"/>
                <a:satMod val="130000"/>
              </a:schemeClr>
            </a:gs>
            <a:gs pos="100000">
              <a:schemeClr val="phClr">
                <a:shade val="94000"/>
                <a:satMod val="135000"/>
              </a:schemeClr>
            </a:gs>
          </a:gsLst>
          <a:lin ang="16200000" scaled="0"/>
        </a:gradFill>
      </a:fillStyleLst>
      <a:lnStyleLst>
        <a:ln w="9525" cap="flat" cmpd="sng" algn="ctr">
          <a:solidFill>
            <a:schemeClr val="phClr">
              <a:shade val="95000"/>
              <a:satMod val="105000"/>
            </a:schemeClr>
          </a:solidFill>
          <a:prstDash val="solid"/>
        </a:ln>
        <a:ln w="25400" cap="flat" cmpd="sng" algn="ctr">
          <a:solidFill>
            <a:schemeClr val="phClr"/>
          </a:solidFill>
          <a:prstDash val="solid"/>
        </a:ln>
        <a:ln w="38100" cap="flat" cmpd="sng" algn="ctr">
          <a:solidFill>
            <a:schemeClr val="phClr"/>
          </a:solidFill>
          <a:prstDash val="solid"/>
        </a:ln>
      </a:lnStyleLst>
      <a:effectStyleLst>
        <a:effectStyle>
          <a:effectLst>
            <a:outerShdw blurRad="40000" dist="20000" dir="5400000" rotWithShape="0">
              <a:srgbClr val="000000">
                <a:alpha val="38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</a:effectStyle>
        <a:effectStyle>
          <a:effectLst>
            <a:outerShdw blurRad="40000" dist="23000" dir="5400000" rotWithShape="0">
              <a:srgbClr val="000000">
                <a:alpha val="35000"/>
              </a:srgbClr>
            </a:outerShdw>
          </a:effectLst>
          <a:scene3d>
            <a:camera prst="orthographicFront">
              <a:rot lat="0" lon="0" rev="0"/>
            </a:camera>
            <a:lightRig rig="threePt" dir="t">
              <a:rot lat="0" lon="0" rev="1200000"/>
            </a:lightRig>
          </a:scene3d>
          <a:sp3d>
            <a:bevelT w="63500" h="25400"/>
          </a:sp3d>
        </a:effectStyle>
      </a:effectStyleLst>
      <a:bgFillStyleLst>
        <a:solidFill>
          <a:schemeClr val="phClr"/>
        </a:solidFill>
        <a:gradFill rotWithShape="1">
          <a:gsLst>
            <a:gs pos="0">
              <a:schemeClr val="phClr">
                <a:tint val="40000"/>
                <a:satMod val="350000"/>
              </a:schemeClr>
            </a:gs>
            <a:gs pos="40000">
              <a:schemeClr val="phClr">
                <a:tint val="45000"/>
                <a:shade val="99000"/>
                <a:satMod val="350000"/>
              </a:schemeClr>
            </a:gs>
            <a:gs pos="100000">
              <a:schemeClr val="phClr">
                <a:shade val="20000"/>
                <a:satMod val="255000"/>
              </a:schemeClr>
            </a:gs>
          </a:gsLst>
          <a:path path="circle">
            <a:fillToRect l="50000" t="-80000" r="50000" b="180000"/>
          </a:path>
        </a:gradFill>
        <a:gradFill rotWithShape="1">
          <a:gsLst>
            <a:gs pos="0">
              <a:schemeClr val="phClr">
                <a:tint val="80000"/>
                <a:satMod val="300000"/>
              </a:schemeClr>
            </a:gs>
            <a:gs pos="100000">
              <a:schemeClr val="phClr">
                <a:shade val="30000"/>
                <a:satMod val="200000"/>
              </a:schemeClr>
            </a:gs>
          </a:gsLst>
          <a:path path="circle">
            <a:fillToRect l="50000" t="50000" r="50000" b="50000"/>
          </a:path>
        </a:gradFill>
      </a:bgFillStyleLst>
    </a:fmtScheme>
  </a:themeElements>
  <a:objectDefaults/>
  <a:extraClrSchemeLst/>
</a:theme>
</file>

<file path=ppt/theme/theme2.xml><?xml version="1.0" encoding="utf-8"?>
<a:theme xmlns:a="http://schemas.openxmlformats.org/drawingml/2006/main" name="Office 佈景主題">
  <a:themeElements>
    <a:clrScheme name="Office">
      <a:dk1>
        <a:sysClr val="windowText" lastClr="000000"/>
      </a:dk1>
      <a:lt1>
        <a:sysClr val="window" lastClr="FFFFFF"/>
      </a:lt1>
      <a:dk2>
        <a:srgbClr val="44546A"/>
      </a:dk2>
      <a:lt2>
        <a:srgbClr val="E7E6E6"/>
      </a:lt2>
      <a:accent1>
        <a:srgbClr val="5B9BD5"/>
      </a:accent1>
      <a:accent2>
        <a:srgbClr val="ED7D31"/>
      </a:accent2>
      <a:accent3>
        <a:srgbClr val="A5A5A5"/>
      </a:accent3>
      <a:accent4>
        <a:srgbClr val="FFC000"/>
      </a:accent4>
      <a:accent5>
        <a:srgbClr val="4472C4"/>
      </a:accent5>
      <a:accent6>
        <a:srgbClr val="70AD47"/>
      </a:accent6>
      <a:hlink>
        <a:srgbClr val="0563C1"/>
      </a:hlink>
      <a:folHlink>
        <a:srgbClr val="954F72"/>
      </a:folHlink>
    </a:clrScheme>
    <a:fontScheme name="Office">
      <a:majorFont>
        <a:latin typeface="Calibri Light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Times New Roman"/>
        <a:font script="Hebr" typeface="Times New Roman"/>
        <a:font script="Thai" typeface="Angsana New"/>
        <a:font script="Ethi" typeface="Nyala"/>
        <a:font script="Beng" typeface="Vrinda"/>
        <a:font script="Gujr" typeface="Shruti"/>
        <a:font script="Khmr" typeface="MoolBoran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Times New Roman"/>
        <a:font script="Uigh" typeface="Microsoft Uighur"/>
        <a:font script="Geor" typeface="Sylfaen"/>
      </a:majorFont>
      <a:minorFont>
        <a:latin typeface="Calibri"/>
        <a:ea typeface=""/>
        <a:cs typeface=""/>
        <a:font script="Jpan" typeface="ＭＳ Ｐゴシック"/>
        <a:font script="Hang" typeface="맑은 고딕"/>
        <a:font script="Hans" typeface="宋体"/>
        <a:font script="Hant" typeface="新細明體"/>
        <a:font script="Arab" typeface="Arial"/>
        <a:font script="Hebr" typeface="Arial"/>
        <a:font script="Thai" typeface="Cordia New"/>
        <a:font script="Ethi" typeface="Nyala"/>
        <a:font script="Beng" typeface="Vrinda"/>
        <a:font script="Gujr" typeface="Shruti"/>
        <a:font script="Khmr" typeface="DaunPenh"/>
        <a:font script="Knda" typeface="Tunga"/>
        <a:font script="Guru" typeface="Raavi"/>
        <a:font script="Cans" typeface="Euphemia"/>
        <a:font script="Cher" typeface="Plantagenet Cherokee"/>
        <a:font script="Yiii" typeface="Microsoft Yi Baiti"/>
        <a:font script="Tibt" typeface="Microsoft Himalaya"/>
        <a:font script="Thaa" typeface="MV Boli"/>
        <a:font script="Deva" typeface="Mangal"/>
        <a:font script="Telu" typeface="Gautami"/>
        <a:font script="Taml" typeface="Latha"/>
        <a:font script="Syrc" typeface="Estrangelo Edessa"/>
        <a:font script="Orya" typeface="Kalinga"/>
        <a:font script="Mlym" typeface="Kartika"/>
        <a:font script="Laoo" typeface="DokChampa"/>
        <a:font script="Sinh" typeface="Iskoola Pota"/>
        <a:font script="Mong" typeface="Mongolian Baiti"/>
        <a:font script="Viet" typeface="Arial"/>
        <a:font script="Uigh" typeface="Microsoft Uighur"/>
        <a:font script="Geor" typeface="Sylfaen"/>
      </a:minorFont>
    </a:fontScheme>
    <a:fmtScheme name="Office">
      <a:fillStyleLst>
        <a:solidFill>
          <a:schemeClr val="phClr"/>
        </a:solidFill>
        <a:gradFill rotWithShape="1">
          <a:gsLst>
            <a:gs pos="0">
              <a:schemeClr val="phClr">
                <a:lumMod val="110000"/>
                <a:satMod val="105000"/>
                <a:tint val="67000"/>
              </a:schemeClr>
            </a:gs>
            <a:gs pos="50000">
              <a:schemeClr val="phClr">
                <a:lumMod val="105000"/>
                <a:satMod val="103000"/>
                <a:tint val="73000"/>
              </a:schemeClr>
            </a:gs>
            <a:gs pos="100000">
              <a:schemeClr val="phClr">
                <a:lumMod val="105000"/>
                <a:satMod val="109000"/>
                <a:tint val="81000"/>
              </a:schemeClr>
            </a:gs>
          </a:gsLst>
          <a:lin ang="5400000" scaled="0"/>
        </a:gradFill>
        <a:gradFill rotWithShape="1">
          <a:gsLst>
            <a:gs pos="0">
              <a:schemeClr val="phClr">
                <a:satMod val="103000"/>
                <a:lumMod val="102000"/>
                <a:tint val="94000"/>
              </a:schemeClr>
            </a:gs>
            <a:gs pos="50000">
              <a:schemeClr val="phClr">
                <a:satMod val="110000"/>
                <a:lumMod val="100000"/>
                <a:shade val="100000"/>
              </a:schemeClr>
            </a:gs>
            <a:gs pos="100000">
              <a:schemeClr val="phClr">
                <a:lumMod val="99000"/>
                <a:satMod val="120000"/>
                <a:shade val="78000"/>
              </a:schemeClr>
            </a:gs>
          </a:gsLst>
          <a:lin ang="5400000" scaled="0"/>
        </a:gradFill>
      </a:fillStyleLst>
      <a:lnStyleLst>
        <a:ln w="6350" cap="flat" cmpd="sng" algn="ctr">
          <a:solidFill>
            <a:schemeClr val="phClr"/>
          </a:solidFill>
          <a:prstDash val="solid"/>
          <a:miter lim="800000"/>
        </a:ln>
        <a:ln w="12700" cap="flat" cmpd="sng" algn="ctr">
          <a:solidFill>
            <a:schemeClr val="phClr"/>
          </a:solidFill>
          <a:prstDash val="solid"/>
          <a:miter lim="800000"/>
        </a:ln>
        <a:ln w="19050" cap="flat" cmpd="sng" algn="ctr">
          <a:solidFill>
            <a:schemeClr val="phClr"/>
          </a:solidFill>
          <a:prstDash val="solid"/>
          <a:miter lim="800000"/>
        </a:ln>
      </a:lnStyleLst>
      <a:effectStyleLst>
        <a:effectStyle>
          <a:effectLst/>
        </a:effectStyle>
        <a:effectStyle>
          <a:effectLst/>
        </a:effectStyle>
        <a:effectStyle>
          <a:effectLst>
            <a:outerShdw blurRad="57150" dist="19050" dir="5400000" algn="ctr" rotWithShape="0">
              <a:srgbClr val="000000">
                <a:alpha val="63000"/>
              </a:srgbClr>
            </a:outerShdw>
          </a:effectLst>
        </a:effectStyle>
      </a:effectStyleLst>
      <a:bgFillStyleLst>
        <a:solidFill>
          <a:schemeClr val="phClr"/>
        </a:solidFill>
        <a:solidFill>
          <a:schemeClr val="phClr">
            <a:tint val="95000"/>
            <a:satMod val="170000"/>
          </a:schemeClr>
        </a:solidFill>
        <a:gradFill rotWithShape="1">
          <a:gsLst>
            <a:gs pos="0">
              <a:schemeClr val="phClr">
                <a:tint val="93000"/>
                <a:satMod val="150000"/>
                <a:shade val="98000"/>
                <a:lumMod val="102000"/>
              </a:schemeClr>
            </a:gs>
            <a:gs pos="50000">
              <a:schemeClr val="phClr">
                <a:tint val="98000"/>
                <a:satMod val="130000"/>
                <a:shade val="90000"/>
                <a:lumMod val="103000"/>
              </a:schemeClr>
            </a:gs>
            <a:gs pos="100000">
              <a:schemeClr val="phClr">
                <a:shade val="63000"/>
                <a:satMod val="120000"/>
              </a:schemeClr>
            </a:gs>
          </a:gsLst>
          <a:lin ang="5400000" scaled="0"/>
        </a:gradFill>
      </a:bgFillStyleLst>
    </a:fmtScheme>
  </a:themeElements>
  <a:objectDefaults/>
  <a:extraClrSchemeLst/>
  <a:extLst>
    <a:ext uri="{05A4C25C-085E-4340-85A3-A5531E510DB2}">
      <thm15:themeFamily xmlns:thm15="http://schemas.microsoft.com/office/thememl/2012/main" name="Office Theme" id="{62F939B6-93AF-4DB8-9C6B-D6C7DFDC589F}" vid="{4A3C46E8-61CC-4603-A589-7422A47A8E4A}"/>
    </a:ext>
  </a:extLst>
</a:theme>
</file>

<file path=docProps/app.xml><?xml version="1.0" encoding="utf-8"?>
<Properties xmlns="http://schemas.openxmlformats.org/officeDocument/2006/extended-properties" xmlns:vt="http://schemas.openxmlformats.org/officeDocument/2006/docPropsVTypes">
  <TotalTime>829</TotalTime>
  <Words>1212</Words>
  <Application>Microsoft Office PowerPoint</Application>
  <PresentationFormat>如螢幕大小 (4:3)</PresentationFormat>
  <Paragraphs>232</Paragraphs>
  <Slides>15</Slides>
  <Notes>8</Notes>
  <HiddenSlides>0</HiddenSlides>
  <MMClips>0</MMClips>
  <ScaleCrop>false</ScaleCrop>
  <HeadingPairs>
    <vt:vector size="6" baseType="variant">
      <vt:variant>
        <vt:lpstr>使用字型</vt:lpstr>
      </vt:variant>
      <vt:variant>
        <vt:i4>6</vt:i4>
      </vt:variant>
      <vt:variant>
        <vt:lpstr>佈景主題</vt:lpstr>
      </vt:variant>
      <vt:variant>
        <vt:i4>1</vt:i4>
      </vt:variant>
      <vt:variant>
        <vt:lpstr>投影片標題</vt:lpstr>
      </vt:variant>
      <vt:variant>
        <vt:i4>15</vt:i4>
      </vt:variant>
    </vt:vector>
  </HeadingPairs>
  <TitlesOfParts>
    <vt:vector size="22" baseType="lpstr">
      <vt:lpstr>微軟正黑體 Light</vt:lpstr>
      <vt:lpstr>新細明體</vt:lpstr>
      <vt:lpstr>標楷體</vt:lpstr>
      <vt:lpstr>Arial</vt:lpstr>
      <vt:lpstr>Calibri</vt:lpstr>
      <vt:lpstr>Wingdings</vt:lpstr>
      <vt:lpstr>Office 佈景主題</vt:lpstr>
      <vt:lpstr>PowerPoint 簡報</vt:lpstr>
      <vt:lpstr>學生需求評估 年級、教育安置型態、障礙類別、情緒行為問題或特殊需求…</vt:lpstr>
      <vt:lpstr>1.課堂公約/增強機制</vt:lpstr>
      <vt:lpstr>2.引起動機-遊戲</vt:lpstr>
      <vt:lpstr>靜</vt:lpstr>
      <vt:lpstr>遇到問題時我可以怎麼做？</vt:lpstr>
      <vt:lpstr>思</vt:lpstr>
      <vt:lpstr>遇到問題時我可以怎麼做？</vt:lpstr>
      <vt:lpstr>果</vt:lpstr>
      <vt:lpstr>遇到問題時我可以怎麼做？</vt:lpstr>
      <vt:lpstr>遇到問題時我可以怎麼做？</vt:lpstr>
      <vt:lpstr>遇到問題時我可以怎麼做？</vt:lpstr>
      <vt:lpstr>4.情境籤</vt:lpstr>
      <vt:lpstr>5.心情小語</vt:lpstr>
      <vt:lpstr>6.行為檢核表</vt:lpstr>
    </vt:vector>
  </TitlesOfParts>
  <LinksUpToDate>false</LinksUpToDate>
  <SharedDoc>false</SharedDoc>
  <HyperlinksChanged>false</HyperlinksChanged>
  <AppVersion>16.0000</AppVersion>
</Properties>
</file>

<file path=docProps/core.xml><?xml version="1.0" encoding="utf-8"?>
<cp:coreProperties xmlns:cp="http://schemas.openxmlformats.org/package/2006/metadata/core-properties" xmlns:dc="http://purl.org/dc/elements/1.1/" xmlns:dcterms="http://purl.org/dc/terms/" xmlns:dcmitype="http://purl.org/dc/dcmitype/" xmlns:xsi="http://www.w3.org/2001/XMLSchema-instance">
  <dc:title>課程主題：壓力管理</dc:title>
  <dc:creator>Sandy</dc:creator>
  <cp:lastModifiedBy>資源班教室109-1</cp:lastModifiedBy>
  <cp:revision>125</cp:revision>
  <dcterms:created xsi:type="dcterms:W3CDTF">2014-07-04T06:16:03Z</dcterms:created>
  <dcterms:modified xsi:type="dcterms:W3CDTF">2022-03-10T01:31:11Z</dcterms:modified>
</cp:coreProperties>
</file>