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80" r:id="rId3"/>
    <p:sldId id="278" r:id="rId4"/>
    <p:sldId id="273" r:id="rId5"/>
    <p:sldId id="281" r:id="rId6"/>
    <p:sldId id="274" r:id="rId7"/>
    <p:sldId id="279" r:id="rId8"/>
    <p:sldId id="276" r:id="rId9"/>
    <p:sldId id="259" r:id="rId1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9" clrIdx="0">
    <p:extLst>
      <p:ext uri="{19B8F6BF-5375-455C-9EA6-DF929625EA0E}">
        <p15:presenceInfo xmlns:p15="http://schemas.microsoft.com/office/powerpoint/2012/main" userId="d12dbc0da45c80b5" providerId="Windows Live"/>
      </p:ext>
    </p:extLst>
  </p:cmAuthor>
  <p:cmAuthor id="2" name="Administrator" initials="A" lastIdx="2" clrIdx="1">
    <p:extLst>
      <p:ext uri="{19B8F6BF-5375-455C-9EA6-DF929625EA0E}">
        <p15:presenceInfo xmlns:p15="http://schemas.microsoft.com/office/powerpoint/2012/main" userId="Administra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00FF"/>
    <a:srgbClr val="F5E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中等深淺樣式 1 - 輔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635" autoAdjust="0"/>
  </p:normalViewPr>
  <p:slideViewPr>
    <p:cSldViewPr>
      <p:cViewPr varScale="1">
        <p:scale>
          <a:sx n="72" d="100"/>
          <a:sy n="72" d="100"/>
        </p:scale>
        <p:origin x="1762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40" d="100"/>
          <a:sy n="140" d="100"/>
        </p:scale>
        <p:origin x="772" y="-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1-04T09:43:15.203" idx="1">
    <p:pos x="10" y="10"/>
    <p:text>演練順序:正向、負向、正向。演練時，開始和最後都是正向行為的演練</p:text>
    <p:extLst>
      <p:ext uri="{C676402C-5697-4E1C-873F-D02D1690AC5C}">
        <p15:threadingInfo xmlns:p15="http://schemas.microsoft.com/office/powerpoint/2012/main" timeZoneBias="-480"/>
      </p:ext>
    </p:extLst>
  </p:cm>
  <p:cm authorId="1" dt="2022-01-04T10:06:09.214" idx="2">
    <p:pos x="146" y="146"/>
    <p:text>提醒；讚美時，一定要扣住特堂公約</p:text>
    <p:extLst>
      <p:ext uri="{C676402C-5697-4E1C-873F-D02D1690AC5C}">
        <p15:threadingInfo xmlns:p15="http://schemas.microsoft.com/office/powerpoint/2012/main" timeZoneBias="-4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1-04T10:08:43.689" idx="3">
    <p:pos x="10" y="10"/>
    <p:text>要處理的是學生罵人或打人，但是引導則是你被罵的時候，會有什麼感覺?  與課程設計需求不一致</p:text>
    <p:extLst>
      <p:ext uri="{C676402C-5697-4E1C-873F-D02D1690AC5C}">
        <p15:threadingInfo xmlns:p15="http://schemas.microsoft.com/office/powerpoint/2012/main" timeZoneBias="-480"/>
      </p:ext>
    </p:extLst>
  </p:cm>
  <p:cm authorId="1" dt="2022-01-04T10:10:29.139" idx="4">
    <p:pos x="146" y="146"/>
    <p:text>兩組不同的互動方式?結果有何不同呢?除了罵人，還有什麼方式嗎?</p:text>
    <p:extLst>
      <p:ext uri="{C676402C-5697-4E1C-873F-D02D1690AC5C}">
        <p15:threadingInfo xmlns:p15="http://schemas.microsoft.com/office/powerpoint/2012/main" timeZoneBias="-48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2-03-05T17:13:47.283" idx="1">
    <p:pos x="10" y="10"/>
    <p:text>所以當我們遇到令人抓狂或生氣時</p:text>
    <p:extLst>
      <p:ext uri="{C676402C-5697-4E1C-873F-D02D1690AC5C}">
        <p15:threadingInfo xmlns:p15="http://schemas.microsoft.com/office/powerpoint/2012/main" timeZoneBias="-480"/>
      </p:ext>
    </p:extLst>
  </p:cm>
  <p:cm authorId="2" dt="2022-03-05T17:14:25.674" idx="2">
    <p:pos x="146" y="146"/>
    <p:text>建議備忘錄的例子說明可以扣住引起董機的說明，這樣比較易懂</p:text>
    <p:extLst>
      <p:ext uri="{C676402C-5697-4E1C-873F-D02D1690AC5C}">
        <p15:threadingInfo xmlns:p15="http://schemas.microsoft.com/office/powerpoint/2012/main" timeZoneBias="-48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1-04T10:16:00.969" idx="6">
    <p:pos x="10" y="10"/>
    <p:text>冷靜-建議將我能冷靜一道前面</p:text>
    <p:extLst>
      <p:ext uri="{C676402C-5697-4E1C-873F-D02D1690AC5C}">
        <p15:threadingInfo xmlns:p15="http://schemas.microsoft.com/office/powerpoint/2012/main" timeZoneBias="-480"/>
      </p:ext>
    </p:extLst>
  </p:cm>
  <p:cm authorId="1" dt="2022-01-04T10:17:13.706" idx="7">
    <p:pos x="146" y="146"/>
    <p:text>其實我可以，可以修改為:現在的我可以</p:text>
    <p:extLst>
      <p:ext uri="{C676402C-5697-4E1C-873F-D02D1690AC5C}">
        <p15:threadingInfo xmlns:p15="http://schemas.microsoft.com/office/powerpoint/2012/main" timeZoneBias="-480"/>
      </p:ext>
    </p:extLst>
  </p:cm>
  <p:cm authorId="1" dt="2022-01-04T10:32:36.899" idx="9">
    <p:pos x="282" y="282"/>
    <p:text>此張PPT往前移</p:text>
    <p:extLst>
      <p:ext uri="{C676402C-5697-4E1C-873F-D02D1690AC5C}">
        <p15:threadingInfo xmlns:p15="http://schemas.microsoft.com/office/powerpoint/2012/main" timeZoneBias="-4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FB2442-80C0-488C-A6EB-16D8901DB6BD}" type="datetimeFigureOut">
              <a:rPr lang="zh-TW" altLang="en-US" smtClean="0"/>
              <a:pPr/>
              <a:t>2022/3/6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E4BE4-8B1E-490C-A5CA-90009026FA2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14695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E4BE4-8B1E-490C-A5CA-90009026FA29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3284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演戲</a:t>
            </a:r>
            <a:r>
              <a:rPr lang="en-US" altLang="zh-TW" dirty="0"/>
              <a:t>:</a:t>
            </a:r>
            <a:r>
              <a:rPr lang="zh-TW" altLang="en-US" dirty="0"/>
              <a:t>先正向組表演，再負向組表演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E4BE4-8B1E-490C-A5CA-90009026FA29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88097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流程：</a:t>
            </a:r>
            <a:endParaRPr lang="en-US" altLang="zh-TW" dirty="0"/>
          </a:p>
          <a:p>
            <a:r>
              <a:rPr lang="en-US" altLang="zh-TW" dirty="0"/>
              <a:t>1.</a:t>
            </a:r>
            <a:r>
              <a:rPr lang="zh-TW" altLang="en-US" dirty="0"/>
              <a:t>老師先演示正向組，再負向組</a:t>
            </a:r>
            <a:endParaRPr lang="en-US" altLang="zh-TW" dirty="0"/>
          </a:p>
          <a:p>
            <a:r>
              <a:rPr lang="en-US" altLang="zh-TW" dirty="0"/>
              <a:t>2.</a:t>
            </a:r>
            <a:r>
              <a:rPr lang="zh-TW" altLang="en-US" dirty="0"/>
              <a:t>引導討論</a:t>
            </a:r>
            <a:endParaRPr lang="en-US" altLang="zh-TW" dirty="0"/>
          </a:p>
          <a:p>
            <a:r>
              <a:rPr lang="en-US" altLang="zh-TW" dirty="0"/>
              <a:t>3.</a:t>
            </a:r>
            <a:r>
              <a:rPr lang="zh-TW" altLang="en-US" dirty="0"/>
              <a:t>學生演示正向方式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E4BE4-8B1E-490C-A5CA-90009026FA29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0977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E4BE4-8B1E-490C-A5CA-90009026FA29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8804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E4BE4-8B1E-490C-A5CA-90009026FA29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7599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AD03-DC82-43D0-BED5-BE46BD7C253D}" type="datetimeFigureOut">
              <a:rPr lang="zh-TW" altLang="en-US" smtClean="0"/>
              <a:pPr/>
              <a:t>2022/3/6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67569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AD03-DC82-43D0-BED5-BE46BD7C253D}" type="datetimeFigureOut">
              <a:rPr lang="zh-TW" altLang="en-US" smtClean="0"/>
              <a:pPr/>
              <a:t>2022/3/6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41202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AD03-DC82-43D0-BED5-BE46BD7C253D}" type="datetimeFigureOut">
              <a:rPr lang="zh-TW" altLang="en-US" smtClean="0"/>
              <a:pPr/>
              <a:t>2022/3/6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9476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AD03-DC82-43D0-BED5-BE46BD7C253D}" type="datetimeFigureOut">
              <a:rPr lang="zh-TW" altLang="en-US" smtClean="0"/>
              <a:pPr/>
              <a:t>2022/3/6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63038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AD03-DC82-43D0-BED5-BE46BD7C253D}" type="datetimeFigureOut">
              <a:rPr lang="zh-TW" altLang="en-US" smtClean="0"/>
              <a:pPr/>
              <a:t>2022/3/6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15253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AD03-DC82-43D0-BED5-BE46BD7C253D}" type="datetimeFigureOut">
              <a:rPr lang="zh-TW" altLang="en-US" smtClean="0"/>
              <a:pPr/>
              <a:t>2022/3/6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0283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AD03-DC82-43D0-BED5-BE46BD7C253D}" type="datetimeFigureOut">
              <a:rPr lang="zh-TW" altLang="en-US" smtClean="0"/>
              <a:pPr/>
              <a:t>2022/3/6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57534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AD03-DC82-43D0-BED5-BE46BD7C253D}" type="datetimeFigureOut">
              <a:rPr lang="zh-TW" altLang="en-US" smtClean="0"/>
              <a:pPr/>
              <a:t>2022/3/6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10345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AD03-DC82-43D0-BED5-BE46BD7C253D}" type="datetimeFigureOut">
              <a:rPr lang="zh-TW" altLang="en-US" smtClean="0"/>
              <a:pPr/>
              <a:t>2022/3/6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4160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AD03-DC82-43D0-BED5-BE46BD7C253D}" type="datetimeFigureOut">
              <a:rPr lang="zh-TW" altLang="en-US" smtClean="0"/>
              <a:pPr/>
              <a:t>2022/3/6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297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AD03-DC82-43D0-BED5-BE46BD7C253D}" type="datetimeFigureOut">
              <a:rPr lang="zh-TW" altLang="en-US" smtClean="0"/>
              <a:pPr/>
              <a:t>2022/3/6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8126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1AD03-DC82-43D0-BED5-BE46BD7C253D}" type="datetimeFigureOut">
              <a:rPr lang="zh-TW" altLang="en-US" smtClean="0"/>
              <a:pPr/>
              <a:t>2022/3/6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3921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4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>
            <a:extLst>
              <a:ext uri="{FF2B5EF4-FFF2-40B4-BE49-F238E27FC236}">
                <a16:creationId xmlns:a16="http://schemas.microsoft.com/office/drawing/2014/main" id="{8CBE5EF5-2D5F-49AC-B0D8-EF59B3B7E4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文字方塊 1"/>
          <p:cNvSpPr txBox="1"/>
          <p:nvPr/>
        </p:nvSpPr>
        <p:spPr>
          <a:xfrm>
            <a:off x="4139952" y="404664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衝突處理</a:t>
            </a:r>
            <a:endParaRPr lang="zh-TW" altLang="en-US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78691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>
            <a:extLst>
              <a:ext uri="{FF2B5EF4-FFF2-40B4-BE49-F238E27FC236}">
                <a16:creationId xmlns:a16="http://schemas.microsoft.com/office/drawing/2014/main" id="{791FE510-99F5-4F12-95A3-B44FBF078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664416"/>
            <a:ext cx="7344816" cy="1000181"/>
          </a:xfrm>
        </p:spPr>
        <p:txBody>
          <a:bodyPr>
            <a:normAutofit fontScale="90000"/>
          </a:bodyPr>
          <a:lstStyle/>
          <a:p>
            <a:r>
              <a:rPr lang="zh-TW" altLang="en-US" sz="6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學生需求評估</a:t>
            </a:r>
            <a:endParaRPr lang="zh-TW" altLang="en-US" sz="22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內容版面配置區 2">
            <a:extLst>
              <a:ext uri="{FF2B5EF4-FFF2-40B4-BE49-F238E27FC236}">
                <a16:creationId xmlns:a16="http://schemas.microsoft.com/office/drawing/2014/main" id="{CFC6CAEE-7D05-4BFB-9B18-D8C4FB863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1628800"/>
            <a:ext cx="7344816" cy="3960440"/>
          </a:xfrm>
        </p:spPr>
        <p:txBody>
          <a:bodyPr>
            <a:normAutofit fontScale="92500" lnSpcReduction="10000"/>
          </a:bodyPr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學生能力現況及需求說明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簡要說明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年級：三、四、五年級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教育安置型態：資源班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障別：自閉症、情障、學障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行為問題與需求：經常和同學起爭執，認為都是別人的錯。經常以罵人、打人的方式處理衝突。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目標：學生能學習修正衝突的處理方式。</a:t>
            </a:r>
            <a:endParaRPr lang="en-US" altLang="zh-TW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83975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548645-C2A3-4007-BB78-0CCDD6345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08719"/>
            <a:ext cx="8229600" cy="360041"/>
          </a:xfrm>
        </p:spPr>
        <p:txBody>
          <a:bodyPr>
            <a:noAutofit/>
          </a:bodyPr>
          <a:lstStyle/>
          <a:p>
            <a:r>
              <a:rPr lang="zh-TW" altLang="en-US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課堂公約</a:t>
            </a:r>
            <a:r>
              <a:rPr lang="en-US" altLang="zh-TW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增強制度</a:t>
            </a:r>
            <a:endParaRPr lang="zh-TW" altLang="en-US" sz="4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C157FD3-682D-47F0-A57A-5D3BAA136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5736" y="1487552"/>
            <a:ext cx="4680520" cy="1378563"/>
          </a:xfrm>
          <a:noFill/>
        </p:spPr>
        <p:txBody>
          <a:bodyPr>
            <a:normAutofit fontScale="92500" lnSpcReduction="20000"/>
          </a:bodyPr>
          <a:lstStyle/>
          <a:p>
            <a:pPr lvl="0"/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1.	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專心聆聽 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(1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點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 lvl="0"/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2.	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舉手發言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(1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點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 lvl="0"/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3.	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配合情境演練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(1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點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</p:txBody>
      </p:sp>
      <p:sp>
        <p:nvSpPr>
          <p:cNvPr id="4" name="矩形 3"/>
          <p:cNvSpPr/>
          <p:nvPr/>
        </p:nvSpPr>
        <p:spPr>
          <a:xfrm>
            <a:off x="863588" y="3861049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＊配合技巧：</a:t>
            </a:r>
            <a:r>
              <a:rPr lang="en-US" altLang="zh-TW" sz="24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Penny Transfer Technique</a:t>
            </a:r>
          </a:p>
          <a:p>
            <a:r>
              <a:rPr lang="zh-TW" altLang="en-US" sz="24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整課堂需至少讚美學生</a:t>
            </a:r>
            <a:r>
              <a:rPr lang="en-US" altLang="zh-TW" sz="24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sz="24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次，以橡皮筋記次，</a:t>
            </a:r>
            <a:endParaRPr lang="en-US" altLang="zh-TW" sz="2400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lang="zh-TW" altLang="en-US" sz="24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每具體讚美一次，就將一條橡皮筋自右手套至</a:t>
            </a:r>
            <a:endParaRPr lang="en-US" altLang="zh-TW" sz="2400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lang="zh-TW" altLang="en-US" sz="24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左手。前半節課</a:t>
            </a:r>
            <a:r>
              <a:rPr lang="en-US" altLang="zh-TW" sz="24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24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次，後半節課</a:t>
            </a:r>
            <a:r>
              <a:rPr lang="en-US" altLang="zh-TW" sz="24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24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次，下課結算。</a:t>
            </a:r>
          </a:p>
        </p:txBody>
      </p:sp>
      <p:sp>
        <p:nvSpPr>
          <p:cNvPr id="5" name="內容版面配置區 2">
            <a:extLst>
              <a:ext uri="{FF2B5EF4-FFF2-40B4-BE49-F238E27FC236}">
                <a16:creationId xmlns:a16="http://schemas.microsoft.com/office/drawing/2014/main" id="{1C157FD3-682D-47F0-A57A-5D3BAA1369DF}"/>
              </a:ext>
            </a:extLst>
          </p:cNvPr>
          <p:cNvSpPr txBox="1">
            <a:spLocks/>
          </p:cNvSpPr>
          <p:nvPr/>
        </p:nvSpPr>
        <p:spPr>
          <a:xfrm>
            <a:off x="863588" y="2952975"/>
            <a:ext cx="7344816" cy="9080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＊禮物兌換：該堂課結束立即兌換禮物。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每達</a:t>
            </a:r>
            <a:r>
              <a:rPr lang="en-US" altLang="zh-TW" sz="28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28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sz="28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28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sz="28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en-US" sz="28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點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可兌換不同獎品。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34845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548645-C2A3-4007-BB78-0CCDD6345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zh-TW" altLang="en-US" sz="6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引起動機</a:t>
            </a:r>
            <a:r>
              <a:rPr lang="en-US" altLang="zh-TW" sz="3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教師模擬情境</a:t>
            </a:r>
            <a:r>
              <a:rPr lang="zh-TW" altLang="en-US" sz="3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短劇影片</a:t>
            </a:r>
            <a:endParaRPr lang="zh-TW" altLang="en-US" sz="6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C157FD3-682D-47F0-A57A-5D3BAA136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155" y="1628800"/>
            <a:ext cx="8229600" cy="3960440"/>
          </a:xfrm>
        </p:spPr>
        <p:txBody>
          <a:bodyPr>
            <a:normAutofit fontScale="92500" lnSpcReduction="20000"/>
          </a:bodyPr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目的：呈現衝突情境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內容：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位老師分兩組玩夾乒乓球遊戲，失誤時一組使用正向語言鼓勵同學，另一組使用負向語言責罵同學。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引導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：看完兩種情境影片，請學生預測其結果進行討論。再播放結果影片，將正向態度連結正向結果。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演練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：請學生上台，依此情境演練一次正確的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互動方式，以正向語言鼓勵同學。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95504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0">
            <a:extLst>
              <a:ext uri="{FF2B5EF4-FFF2-40B4-BE49-F238E27FC236}">
                <a16:creationId xmlns:a16="http://schemas.microsoft.com/office/drawing/2014/main" id="{901E0721-8693-483C-912E-D669FCA5D4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" t="5900" r="3538" b="11151"/>
          <a:stretch/>
        </p:blipFill>
        <p:spPr>
          <a:xfrm>
            <a:off x="539552" y="597499"/>
            <a:ext cx="8064896" cy="5135757"/>
          </a:xfrm>
          <a:prstGeom prst="rect">
            <a:avLst/>
          </a:prstGeom>
        </p:spPr>
      </p:pic>
      <p:pic>
        <p:nvPicPr>
          <p:cNvPr id="14" name="圖片 13">
            <a:extLst>
              <a:ext uri="{FF2B5EF4-FFF2-40B4-BE49-F238E27FC236}">
                <a16:creationId xmlns:a16="http://schemas.microsoft.com/office/drawing/2014/main" id="{66796F61-AE2E-4899-84A4-9FD0920C36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995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685801"/>
          </a:xfrm>
        </p:spPr>
        <p:txBody>
          <a:bodyPr>
            <a:normAutofit fontScale="90000"/>
          </a:bodyPr>
          <a:lstStyle/>
          <a:p>
            <a:r>
              <a:rPr lang="zh-TW" altLang="en-US" sz="6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情境籤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11560" y="1916832"/>
            <a:ext cx="8229600" cy="276490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分組時，被同學嫌棄動作太慢，害小組沒加分。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下課時，大家一起玩一顆球，同學球都不給我。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上課時，被老師糾正，同學也跟著數落我。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4.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教室裡，同學走過我的座位撞到我。</a:t>
            </a:r>
          </a:p>
        </p:txBody>
      </p:sp>
    </p:spTree>
    <p:extLst>
      <p:ext uri="{BB962C8B-B14F-4D97-AF65-F5344CB8AC3E}">
        <p14:creationId xmlns:p14="http://schemas.microsoft.com/office/powerpoint/2010/main" val="2829680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圖片 12">
            <a:extLst>
              <a:ext uri="{FF2B5EF4-FFF2-40B4-BE49-F238E27FC236}">
                <a16:creationId xmlns:a16="http://schemas.microsoft.com/office/drawing/2014/main" id="{F0EADCD6-2999-4230-B8B9-0007F6C82B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" t="6950" r="3538" b="9050"/>
          <a:stretch/>
        </p:blipFill>
        <p:spPr>
          <a:xfrm>
            <a:off x="539552" y="692696"/>
            <a:ext cx="8064896" cy="5040560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335E2AA2-B51E-4242-B7B7-4631DC5296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931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E7AA90B-D460-44EE-B2F0-ECF1A9D49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76375"/>
          </a:xfrm>
        </p:spPr>
        <p:txBody>
          <a:bodyPr>
            <a:normAutofit fontScale="90000"/>
          </a:bodyPr>
          <a:lstStyle/>
          <a:p>
            <a:r>
              <a:rPr lang="zh-TW" alt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教學流程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23B431C-8DF2-4F69-B810-8ABC49E4CE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340768"/>
            <a:ext cx="7344816" cy="446449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altLang="zh-TW" dirty="0"/>
              <a:t>1.</a:t>
            </a:r>
            <a:r>
              <a:rPr lang="zh-TW" altLang="en-US" dirty="0"/>
              <a:t>引起</a:t>
            </a:r>
            <a:r>
              <a:rPr lang="zh-TW" altLang="en-US" dirty="0" smtClean="0"/>
              <a:t>動機</a:t>
            </a:r>
            <a:r>
              <a:rPr lang="en-US" altLang="zh-TW" dirty="0" smtClean="0"/>
              <a:t>10’</a:t>
            </a:r>
            <a:endParaRPr lang="en-US" altLang="zh-TW" dirty="0"/>
          </a:p>
          <a:p>
            <a:pPr marL="0" indent="0">
              <a:buNone/>
            </a:pPr>
            <a:r>
              <a:rPr lang="zh-TW" altLang="en-US" dirty="0"/>
              <a:t>          </a:t>
            </a:r>
            <a:r>
              <a:rPr lang="en-US" altLang="zh-TW" dirty="0"/>
              <a:t>(1)</a:t>
            </a:r>
            <a:r>
              <a:rPr lang="zh-TW" altLang="en-US" dirty="0"/>
              <a:t>說明公約和增強</a:t>
            </a:r>
            <a:endParaRPr lang="en-US" altLang="zh-TW" dirty="0"/>
          </a:p>
          <a:p>
            <a:pPr marL="0" indent="0">
              <a:buNone/>
            </a:pPr>
            <a:r>
              <a:rPr lang="zh-TW" altLang="en-US" dirty="0"/>
              <a:t>          </a:t>
            </a:r>
            <a:r>
              <a:rPr lang="en-US" altLang="zh-TW" dirty="0"/>
              <a:t>(2)</a:t>
            </a:r>
            <a:r>
              <a:rPr lang="zh-TW" altLang="en-US" dirty="0" smtClean="0"/>
              <a:t>教師播放模擬</a:t>
            </a:r>
            <a:r>
              <a:rPr lang="zh-TW" altLang="en-US" dirty="0"/>
              <a:t>情境短劇</a:t>
            </a:r>
            <a:endParaRPr lang="en-US" altLang="zh-TW" dirty="0"/>
          </a:p>
          <a:p>
            <a:pPr marL="0" indent="0">
              <a:buNone/>
            </a:pPr>
            <a:r>
              <a:rPr lang="zh-TW" altLang="en-US" dirty="0"/>
              <a:t>          </a:t>
            </a:r>
            <a:r>
              <a:rPr lang="en-US" altLang="zh-TW" dirty="0"/>
              <a:t>(3)</a:t>
            </a:r>
            <a:r>
              <a:rPr lang="zh-TW" altLang="en-US" dirty="0"/>
              <a:t>引導學生回饋並演示正確做法</a:t>
            </a: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2.</a:t>
            </a:r>
            <a:r>
              <a:rPr lang="zh-TW" altLang="en-US" dirty="0"/>
              <a:t>發展活動</a:t>
            </a:r>
            <a:r>
              <a:rPr lang="en-US" altLang="zh-TW" dirty="0"/>
              <a:t>25’</a:t>
            </a:r>
          </a:p>
          <a:p>
            <a:pPr marL="0" indent="0">
              <a:buNone/>
            </a:pPr>
            <a:r>
              <a:rPr lang="zh-TW" altLang="en-US" dirty="0"/>
              <a:t>          </a:t>
            </a:r>
            <a:r>
              <a:rPr lang="en-US" altLang="zh-TW" dirty="0"/>
              <a:t>(1)</a:t>
            </a:r>
            <a:r>
              <a:rPr lang="zh-TW" altLang="en-US" dirty="0"/>
              <a:t>延續引起動機的戲劇，討論靜思修每個 </a:t>
            </a:r>
            <a:endParaRPr lang="en-US" altLang="zh-TW" dirty="0"/>
          </a:p>
          <a:p>
            <a:pPr marL="0" indent="0">
              <a:buNone/>
            </a:pPr>
            <a:r>
              <a:rPr lang="zh-TW" altLang="en-US" dirty="0"/>
              <a:t>               步驟的內容和做法</a:t>
            </a:r>
            <a:endParaRPr lang="en-US" altLang="zh-TW" dirty="0"/>
          </a:p>
          <a:p>
            <a:pPr marL="0" indent="0">
              <a:buNone/>
            </a:pPr>
            <a:r>
              <a:rPr lang="zh-TW" altLang="en-US" dirty="0"/>
              <a:t>          </a:t>
            </a:r>
            <a:r>
              <a:rPr lang="en-US" altLang="zh-TW" dirty="0"/>
              <a:t>(2)</a:t>
            </a:r>
            <a:r>
              <a:rPr lang="zh-TW" altLang="en-US" dirty="0"/>
              <a:t>抽情境籤</a:t>
            </a:r>
            <a:r>
              <a:rPr lang="zh-TW" altLang="en-US" dirty="0" smtClean="0"/>
              <a:t>，完成步驟分析</a:t>
            </a:r>
            <a:r>
              <a:rPr lang="zh-TW" altLang="en-US" dirty="0"/>
              <a:t>學習</a:t>
            </a:r>
            <a:r>
              <a:rPr lang="zh-TW" altLang="en-US" dirty="0" smtClean="0"/>
              <a:t>單並發表</a:t>
            </a:r>
            <a:r>
              <a:rPr lang="zh-TW" altLang="en-US" dirty="0"/>
              <a:t>討論。</a:t>
            </a: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3.</a:t>
            </a:r>
            <a:r>
              <a:rPr lang="zh-TW" altLang="en-US" dirty="0"/>
              <a:t>綜合</a:t>
            </a:r>
            <a:r>
              <a:rPr lang="zh-TW" altLang="en-US" dirty="0" smtClean="0"/>
              <a:t>活動</a:t>
            </a:r>
            <a:r>
              <a:rPr lang="en-US" altLang="zh-TW" dirty="0" smtClean="0"/>
              <a:t>5’</a:t>
            </a:r>
            <a:endParaRPr lang="en-US" altLang="zh-TW" dirty="0"/>
          </a:p>
          <a:p>
            <a:pPr marL="0" indent="0">
              <a:buNone/>
            </a:pPr>
            <a:r>
              <a:rPr lang="zh-TW" altLang="en-US" dirty="0"/>
              <a:t>           總結</a:t>
            </a:r>
            <a:r>
              <a:rPr lang="en-US" altLang="zh-TW" dirty="0"/>
              <a:t>(</a:t>
            </a:r>
            <a:r>
              <a:rPr lang="zh-TW" altLang="en-US" dirty="0"/>
              <a:t>靜思修複習</a:t>
            </a:r>
            <a:r>
              <a:rPr lang="en-US" altLang="zh-TW" dirty="0"/>
              <a:t>)</a:t>
            </a:r>
            <a:r>
              <a:rPr lang="zh-TW" altLang="en-US" dirty="0"/>
              <a:t>、發下檢核表請學生於生</a:t>
            </a:r>
            <a:endParaRPr lang="en-US" altLang="zh-TW" dirty="0"/>
          </a:p>
          <a:p>
            <a:pPr marL="0" indent="0">
              <a:buNone/>
            </a:pPr>
            <a:r>
              <a:rPr lang="zh-TW" altLang="en-US" dirty="0"/>
              <a:t>           活中落實、點數結算</a:t>
            </a:r>
            <a:endParaRPr lang="en-US" altLang="zh-TW" dirty="0"/>
          </a:p>
          <a:p>
            <a:endParaRPr lang="en-US" altLang="zh-TW" dirty="0"/>
          </a:p>
          <a:p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94099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rmAutofit/>
          </a:bodyPr>
          <a:lstStyle/>
          <a:p>
            <a:r>
              <a:rPr lang="zh-TW" altLang="en-US" sz="6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心得</a:t>
            </a:r>
          </a:p>
        </p:txBody>
      </p:sp>
    </p:spTree>
    <p:extLst>
      <p:ext uri="{BB962C8B-B14F-4D97-AF65-F5344CB8AC3E}">
        <p14:creationId xmlns:p14="http://schemas.microsoft.com/office/powerpoint/2010/main" val="3943435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1151</TotalTime>
  <Words>493</Words>
  <Application>Microsoft Office PowerPoint</Application>
  <PresentationFormat>如螢幕大小 (4:3)</PresentationFormat>
  <Paragraphs>57</Paragraphs>
  <Slides>9</Slides>
  <Notes>5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5" baseType="lpstr">
      <vt:lpstr>微軟正黑體</vt:lpstr>
      <vt:lpstr>新細明體</vt:lpstr>
      <vt:lpstr>標楷體</vt:lpstr>
      <vt:lpstr>Arial</vt:lpstr>
      <vt:lpstr>Calibri</vt:lpstr>
      <vt:lpstr>Office 佈景主題</vt:lpstr>
      <vt:lpstr>PowerPoint 簡報</vt:lpstr>
      <vt:lpstr>學生需求評估</vt:lpstr>
      <vt:lpstr>課堂公約/增強制度</vt:lpstr>
      <vt:lpstr>引起動機-教師模擬情境短劇影片</vt:lpstr>
      <vt:lpstr>PowerPoint 簡報</vt:lpstr>
      <vt:lpstr>情境籤</vt:lpstr>
      <vt:lpstr>PowerPoint 簡報</vt:lpstr>
      <vt:lpstr>教學流程</vt:lpstr>
      <vt:lpstr>心得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課程主題：壓力管理</dc:title>
  <dc:creator>Sandy</dc:creator>
  <cp:lastModifiedBy>rclass01</cp:lastModifiedBy>
  <cp:revision>97</cp:revision>
  <dcterms:created xsi:type="dcterms:W3CDTF">2014-07-04T06:16:03Z</dcterms:created>
  <dcterms:modified xsi:type="dcterms:W3CDTF">2022-03-06T04:06:48Z</dcterms:modified>
</cp:coreProperties>
</file>